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s/slide139.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860" r:id="rId1"/>
  </p:sldMasterIdLst>
  <p:notesMasterIdLst>
    <p:notesMasterId r:id="rId151"/>
  </p:notesMasterIdLst>
  <p:sldIdLst>
    <p:sldId id="409" r:id="rId2"/>
    <p:sldId id="414" r:id="rId3"/>
    <p:sldId id="413" r:id="rId4"/>
    <p:sldId id="415" r:id="rId5"/>
    <p:sldId id="416" r:id="rId6"/>
    <p:sldId id="417" r:id="rId7"/>
    <p:sldId id="418" r:id="rId8"/>
    <p:sldId id="419" r:id="rId9"/>
    <p:sldId id="270" r:id="rId10"/>
    <p:sldId id="266" r:id="rId11"/>
    <p:sldId id="267" r:id="rId12"/>
    <p:sldId id="268" r:id="rId13"/>
    <p:sldId id="269" r:id="rId14"/>
    <p:sldId id="273" r:id="rId15"/>
    <p:sldId id="272" r:id="rId16"/>
    <p:sldId id="271" r:id="rId17"/>
    <p:sldId id="420" r:id="rId18"/>
    <p:sldId id="277" r:id="rId19"/>
    <p:sldId id="421" r:id="rId20"/>
    <p:sldId id="422" r:id="rId21"/>
    <p:sldId id="423" r:id="rId22"/>
    <p:sldId id="424" r:id="rId23"/>
    <p:sldId id="425" r:id="rId24"/>
    <p:sldId id="426" r:id="rId25"/>
    <p:sldId id="427" r:id="rId26"/>
    <p:sldId id="428" r:id="rId27"/>
    <p:sldId id="278" r:id="rId28"/>
    <p:sldId id="314" r:id="rId29"/>
    <p:sldId id="292" r:id="rId30"/>
    <p:sldId id="276" r:id="rId31"/>
    <p:sldId id="294" r:id="rId32"/>
    <p:sldId id="433" r:id="rId33"/>
    <p:sldId id="435" r:id="rId34"/>
    <p:sldId id="434" r:id="rId35"/>
    <p:sldId id="313" r:id="rId36"/>
    <p:sldId id="303" r:id="rId37"/>
    <p:sldId id="310" r:id="rId38"/>
    <p:sldId id="377" r:id="rId39"/>
    <p:sldId id="429" r:id="rId40"/>
    <p:sldId id="279" r:id="rId41"/>
    <p:sldId id="295" r:id="rId42"/>
    <p:sldId id="304" r:id="rId43"/>
    <p:sldId id="306" r:id="rId44"/>
    <p:sldId id="436" r:id="rId45"/>
    <p:sldId id="299" r:id="rId46"/>
    <p:sldId id="300" r:id="rId47"/>
    <p:sldId id="301" r:id="rId48"/>
    <p:sldId id="302" r:id="rId49"/>
    <p:sldId id="430" r:id="rId50"/>
    <p:sldId id="432" r:id="rId51"/>
    <p:sldId id="431" r:id="rId52"/>
    <p:sldId id="447" r:id="rId53"/>
    <p:sldId id="448" r:id="rId54"/>
    <p:sldId id="451" r:id="rId55"/>
    <p:sldId id="452" r:id="rId56"/>
    <p:sldId id="449" r:id="rId57"/>
    <p:sldId id="450" r:id="rId58"/>
    <p:sldId id="453" r:id="rId59"/>
    <p:sldId id="454" r:id="rId60"/>
    <p:sldId id="455" r:id="rId61"/>
    <p:sldId id="456" r:id="rId62"/>
    <p:sldId id="457" r:id="rId63"/>
    <p:sldId id="458" r:id="rId64"/>
    <p:sldId id="459" r:id="rId65"/>
    <p:sldId id="460" r:id="rId66"/>
    <p:sldId id="461" r:id="rId67"/>
    <p:sldId id="462" r:id="rId68"/>
    <p:sldId id="463" r:id="rId69"/>
    <p:sldId id="469" r:id="rId70"/>
    <p:sldId id="470" r:id="rId71"/>
    <p:sldId id="464" r:id="rId72"/>
    <p:sldId id="465" r:id="rId73"/>
    <p:sldId id="466" r:id="rId74"/>
    <p:sldId id="467" r:id="rId75"/>
    <p:sldId id="468" r:id="rId76"/>
    <p:sldId id="471" r:id="rId77"/>
    <p:sldId id="319" r:id="rId78"/>
    <p:sldId id="316" r:id="rId79"/>
    <p:sldId id="318" r:id="rId80"/>
    <p:sldId id="323" r:id="rId81"/>
    <p:sldId id="472" r:id="rId82"/>
    <p:sldId id="325" r:id="rId83"/>
    <p:sldId id="473" r:id="rId84"/>
    <p:sldId id="360" r:id="rId85"/>
    <p:sldId id="324" r:id="rId86"/>
    <p:sldId id="328" r:id="rId87"/>
    <p:sldId id="329" r:id="rId88"/>
    <p:sldId id="330" r:id="rId89"/>
    <p:sldId id="291" r:id="rId90"/>
    <p:sldId id="437" r:id="rId91"/>
    <p:sldId id="438" r:id="rId92"/>
    <p:sldId id="332" r:id="rId93"/>
    <p:sldId id="333" r:id="rId94"/>
    <p:sldId id="334" r:id="rId95"/>
    <p:sldId id="335" r:id="rId96"/>
    <p:sldId id="336" r:id="rId97"/>
    <p:sldId id="338" r:id="rId98"/>
    <p:sldId id="339" r:id="rId99"/>
    <p:sldId id="340" r:id="rId100"/>
    <p:sldId id="343" r:id="rId101"/>
    <p:sldId id="344" r:id="rId102"/>
    <p:sldId id="345" r:id="rId103"/>
    <p:sldId id="346" r:id="rId104"/>
    <p:sldId id="347" r:id="rId105"/>
    <p:sldId id="348" r:id="rId106"/>
    <p:sldId id="349" r:id="rId107"/>
    <p:sldId id="350" r:id="rId108"/>
    <p:sldId id="439" r:id="rId109"/>
    <p:sldId id="440" r:id="rId110"/>
    <p:sldId id="441" r:id="rId111"/>
    <p:sldId id="442" r:id="rId112"/>
    <p:sldId id="443" r:id="rId113"/>
    <p:sldId id="444" r:id="rId114"/>
    <p:sldId id="445" r:id="rId115"/>
    <p:sldId id="351" r:id="rId116"/>
    <p:sldId id="353" r:id="rId117"/>
    <p:sldId id="354" r:id="rId118"/>
    <p:sldId id="355" r:id="rId119"/>
    <p:sldId id="356" r:id="rId120"/>
    <p:sldId id="357" r:id="rId121"/>
    <p:sldId id="358" r:id="rId122"/>
    <p:sldId id="359" r:id="rId123"/>
    <p:sldId id="286" r:id="rId124"/>
    <p:sldId id="366" r:id="rId125"/>
    <p:sldId id="367" r:id="rId126"/>
    <p:sldId id="290" r:id="rId127"/>
    <p:sldId id="373" r:id="rId128"/>
    <p:sldId id="374" r:id="rId129"/>
    <p:sldId id="375" r:id="rId130"/>
    <p:sldId id="376" r:id="rId131"/>
    <p:sldId id="331" r:id="rId132"/>
    <p:sldId id="474" r:id="rId133"/>
    <p:sldId id="475" r:id="rId134"/>
    <p:sldId id="476" r:id="rId135"/>
    <p:sldId id="477" r:id="rId136"/>
    <p:sldId id="478" r:id="rId137"/>
    <p:sldId id="479" r:id="rId138"/>
    <p:sldId id="480" r:id="rId139"/>
    <p:sldId id="481" r:id="rId140"/>
    <p:sldId id="482" r:id="rId141"/>
    <p:sldId id="483" r:id="rId142"/>
    <p:sldId id="484" r:id="rId143"/>
    <p:sldId id="485" r:id="rId144"/>
    <p:sldId id="486" r:id="rId145"/>
    <p:sldId id="487" r:id="rId146"/>
    <p:sldId id="488" r:id="rId147"/>
    <p:sldId id="489" r:id="rId148"/>
    <p:sldId id="490" r:id="rId149"/>
    <p:sldId id="491" r:id="rId15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21" autoAdjust="0"/>
    <p:restoredTop sz="94660"/>
  </p:normalViewPr>
  <p:slideViewPr>
    <p:cSldViewPr>
      <p:cViewPr>
        <p:scale>
          <a:sx n="60" d="100"/>
          <a:sy n="60" d="100"/>
        </p:scale>
        <p:origin x="-1482" y="-1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E9E416-579C-4EEF-9247-D456D5F7A9DB}" type="datetimeFigureOut">
              <a:rPr lang="ru-RU" smtClean="0"/>
              <a:pPr/>
              <a:t>31.01.2017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FE7C9A-F751-4D44-BAF6-5FA8ED4B0A65}"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685A3E57-A847-445A-B25A-847AA115A557}" type="slidenum">
              <a:rPr lang="ru-RU" smtClean="0"/>
              <a:pPr/>
              <a:t>28</a:t>
            </a:fld>
            <a:endParaRPr lang="ru-RU"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ru-R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p:txBody>
          <a:bodyPr/>
          <a:lstStyle>
            <a:lvl1pPr eaLnBrk="0" hangingPunct="0">
              <a:defRPr>
                <a:solidFill>
                  <a:schemeClr val="tx1"/>
                </a:solidFill>
                <a:latin typeface="Calibri" pitchFamily="34" charset="0"/>
              </a:defRPr>
            </a:lvl1pPr>
            <a:lvl2pPr marL="744907" indent="-286503" eaLnBrk="0" hangingPunct="0">
              <a:defRPr>
                <a:solidFill>
                  <a:schemeClr val="tx1"/>
                </a:solidFill>
                <a:latin typeface="Calibri" pitchFamily="34" charset="0"/>
              </a:defRPr>
            </a:lvl2pPr>
            <a:lvl3pPr marL="1146009" indent="-229204" eaLnBrk="0" hangingPunct="0">
              <a:defRPr>
                <a:solidFill>
                  <a:schemeClr val="tx1"/>
                </a:solidFill>
                <a:latin typeface="Calibri" pitchFamily="34" charset="0"/>
              </a:defRPr>
            </a:lvl3pPr>
            <a:lvl4pPr marL="1604414" indent="-229204" eaLnBrk="0" hangingPunct="0">
              <a:defRPr>
                <a:solidFill>
                  <a:schemeClr val="tx1"/>
                </a:solidFill>
                <a:latin typeface="Calibri" pitchFamily="34" charset="0"/>
              </a:defRPr>
            </a:lvl4pPr>
            <a:lvl5pPr marL="2062816" indent="-229204" eaLnBrk="0" hangingPunct="0">
              <a:defRPr>
                <a:solidFill>
                  <a:schemeClr val="tx1"/>
                </a:solidFill>
                <a:latin typeface="Calibri" pitchFamily="34" charset="0"/>
              </a:defRPr>
            </a:lvl5pPr>
            <a:lvl6pPr marL="2521222" indent="-229204" eaLnBrk="0" fontAlgn="base" hangingPunct="0">
              <a:spcBef>
                <a:spcPct val="0"/>
              </a:spcBef>
              <a:spcAft>
                <a:spcPct val="0"/>
              </a:spcAft>
              <a:defRPr>
                <a:solidFill>
                  <a:schemeClr val="tx1"/>
                </a:solidFill>
                <a:latin typeface="Calibri" pitchFamily="34" charset="0"/>
              </a:defRPr>
            </a:lvl6pPr>
            <a:lvl7pPr marL="2979625" indent="-229204" eaLnBrk="0" fontAlgn="base" hangingPunct="0">
              <a:spcBef>
                <a:spcPct val="0"/>
              </a:spcBef>
              <a:spcAft>
                <a:spcPct val="0"/>
              </a:spcAft>
              <a:defRPr>
                <a:solidFill>
                  <a:schemeClr val="tx1"/>
                </a:solidFill>
                <a:latin typeface="Calibri" pitchFamily="34" charset="0"/>
              </a:defRPr>
            </a:lvl7pPr>
            <a:lvl8pPr marL="3438028" indent="-229204" eaLnBrk="0" fontAlgn="base" hangingPunct="0">
              <a:spcBef>
                <a:spcPct val="0"/>
              </a:spcBef>
              <a:spcAft>
                <a:spcPct val="0"/>
              </a:spcAft>
              <a:defRPr>
                <a:solidFill>
                  <a:schemeClr val="tx1"/>
                </a:solidFill>
                <a:latin typeface="Calibri" pitchFamily="34" charset="0"/>
              </a:defRPr>
            </a:lvl8pPr>
            <a:lvl9pPr marL="3896433" indent="-229204" eaLnBrk="0" fontAlgn="base" hangingPunct="0">
              <a:spcBef>
                <a:spcPct val="0"/>
              </a:spcBef>
              <a:spcAft>
                <a:spcPct val="0"/>
              </a:spcAft>
              <a:defRPr>
                <a:solidFill>
                  <a:schemeClr val="tx1"/>
                </a:solidFill>
                <a:latin typeface="Calibri" pitchFamily="34" charset="0"/>
              </a:defRPr>
            </a:lvl9pPr>
          </a:lstStyle>
          <a:p>
            <a:pPr eaLnBrk="1" hangingPunct="1">
              <a:defRPr/>
            </a:pPr>
            <a:fld id="{27B37599-284E-492C-B2E3-B303F25C04B2}" type="slidenum">
              <a:rPr lang="ru-RU">
                <a:solidFill>
                  <a:srgbClr val="000000"/>
                </a:solidFill>
                <a:latin typeface="Arial" charset="0"/>
              </a:rPr>
              <a:pPr eaLnBrk="1" hangingPunct="1">
                <a:defRPr/>
              </a:pPr>
              <a:t>144</a:t>
            </a:fld>
            <a:endParaRPr lang="ru-RU">
              <a:solidFill>
                <a:srgbClr val="000000"/>
              </a:solidFill>
              <a:latin typeface="Arial" charset="0"/>
            </a:endParaRPr>
          </a:p>
        </p:txBody>
      </p:sp>
      <p:sp>
        <p:nvSpPr>
          <p:cNvPr id="286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6" name="Rectangle 3"/>
          <p:cNvSpPr>
            <a:spLocks noGrp="1" noChangeArrowheads="1"/>
          </p:cNvSpPr>
          <p:nvPr>
            <p:ph type="body" idx="1"/>
          </p:nvPr>
        </p:nvSpPr>
        <p:spPr>
          <a:noFill/>
        </p:spPr>
        <p:txBody>
          <a:bodyPr/>
          <a:lstStyle/>
          <a:p>
            <a:pPr eaLnBrk="1" hangingPunct="1">
              <a:lnSpc>
                <a:spcPct val="90000"/>
              </a:lnSpc>
            </a:pPr>
            <a:r>
              <a:rPr lang="ru-RU" sz="900" smtClean="0">
                <a:latin typeface="Times New Roman" pitchFamily="18" charset="0"/>
              </a:rPr>
              <a:t>	</a:t>
            </a:r>
            <a:endParaRPr lang="ru-RU" sz="900" smtClean="0"/>
          </a:p>
          <a:p>
            <a:pPr eaLnBrk="1" hangingPunct="1">
              <a:lnSpc>
                <a:spcPct val="90000"/>
              </a:lnSpc>
            </a:pPr>
            <a:endParaRPr lang="ru-RU" sz="9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1EAD2FA-2458-4EBD-B49C-4030CE37E9C5}" type="slidenum">
              <a:rPr lang="ru-RU" smtClean="0">
                <a:latin typeface="Arial" pitchFamily="34" charset="0"/>
              </a:rPr>
              <a:pPr/>
              <a:t>42</a:t>
            </a:fld>
            <a:endParaRPr lang="ru-RU" smtClean="0">
              <a:latin typeface="Arial" pitchFamily="34" charset="0"/>
            </a:endParaRPr>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53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ru-RU"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Образ слайда 1"/>
          <p:cNvSpPr>
            <a:spLocks noGrp="1" noRot="1" noChangeAspect="1" noTextEdit="1"/>
          </p:cNvSpPr>
          <p:nvPr>
            <p:ph type="sldImg"/>
          </p:nvPr>
        </p:nvSpPr>
        <p:spPr bwMode="auto">
          <a:noFill/>
          <a:ln>
            <a:solidFill>
              <a:srgbClr val="000000"/>
            </a:solidFill>
            <a:miter lim="800000"/>
            <a:headEnd/>
            <a:tailEnd/>
          </a:ln>
        </p:spPr>
      </p:sp>
      <p:sp>
        <p:nvSpPr>
          <p:cNvPr id="206851"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mtClean="0"/>
          </a:p>
        </p:txBody>
      </p:sp>
      <p:sp>
        <p:nvSpPr>
          <p:cNvPr id="206852"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0B7BB02-F759-4226-983E-9DD2194185DA}" type="slidenum">
              <a:rPr lang="ru-RU" smtClean="0">
                <a:latin typeface="Arial" pitchFamily="34" charset="0"/>
              </a:rPr>
              <a:pPr/>
              <a:t>45</a:t>
            </a:fld>
            <a:endParaRPr lang="ru-RU"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3281D81-2776-4F80-AB27-5F9799066BFC}" type="slidenum">
              <a:rPr lang="ru-RU" smtClean="0">
                <a:latin typeface="Arial" pitchFamily="34" charset="0"/>
              </a:rPr>
              <a:pPr/>
              <a:t>46</a:t>
            </a:fld>
            <a:endParaRPr lang="ru-RU" smtClean="0">
              <a:latin typeface="Arial" pitchFamily="34" charset="0"/>
            </a:endParaRPr>
          </a:p>
        </p:txBody>
      </p:sp>
      <p:sp>
        <p:nvSpPr>
          <p:cNvPr id="2078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78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ru-RU"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3F37968-C837-42F4-A2AB-903AA48FA18D}" type="slidenum">
              <a:rPr lang="ru-RU" smtClean="0">
                <a:latin typeface="Arial" pitchFamily="34" charset="0"/>
              </a:rPr>
              <a:pPr/>
              <a:t>48</a:t>
            </a:fld>
            <a:endParaRPr lang="ru-RU" smtClean="0">
              <a:latin typeface="Arial" pitchFamily="34" charset="0"/>
            </a:endParaRPr>
          </a:p>
        </p:txBody>
      </p:sp>
      <p:sp>
        <p:nvSpPr>
          <p:cNvPr id="2088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89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ru-RU"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A8A0039-05B5-4726-B71D-1FDFC9D398D2}" type="slidenum">
              <a:rPr lang="ru-RU" smtClean="0"/>
              <a:pPr/>
              <a:t>53</a:t>
            </a:fld>
            <a:endParaRPr lang="ru-RU" smtClean="0"/>
          </a:p>
        </p:txBody>
      </p:sp>
      <p:sp>
        <p:nvSpPr>
          <p:cNvPr id="98307" name="Rectangle 2"/>
          <p:cNvSpPr>
            <a:spLocks noGrp="1" noRot="1" noChangeAspect="1" noChangeArrowheads="1" noTextEdit="1"/>
          </p:cNvSpPr>
          <p:nvPr>
            <p:ph type="sldImg"/>
          </p:nvPr>
        </p:nvSpPr>
        <p:spPr bwMode="auto">
          <a:xfrm>
            <a:off x="1143000" y="685800"/>
            <a:ext cx="4573588" cy="3429000"/>
          </a:xfrm>
          <a:noFill/>
          <a:ln>
            <a:solidFill>
              <a:srgbClr val="000000"/>
            </a:solidFill>
            <a:miter lim="800000"/>
            <a:headEnd/>
            <a:tailEnd/>
          </a:ln>
        </p:spPr>
      </p:sp>
      <p:sp>
        <p:nvSpPr>
          <p:cNvPr id="983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z="1400" smtClean="0">
              <a:latin typeface="Arial" charset="0"/>
              <a:ea typeface="SimSun"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66CE62A-6243-4CE0-9413-72EB47748A05}" type="slidenum">
              <a:rPr lang="ru-RU" smtClean="0">
                <a:ea typeface="SimSun" pitchFamily="2" charset="-122"/>
              </a:rPr>
              <a:pPr/>
              <a:t>55</a:t>
            </a:fld>
            <a:endParaRPr lang="ru-RU" smtClean="0">
              <a:ea typeface="SimSun" pitchFamily="2" charset="-122"/>
            </a:endParaRPr>
          </a:p>
        </p:txBody>
      </p:sp>
      <p:sp>
        <p:nvSpPr>
          <p:cNvPr id="103427" name="Rectangle 2"/>
          <p:cNvSpPr>
            <a:spLocks noGrp="1" noRot="1" noChangeAspect="1" noChangeArrowheads="1" noTextEdit="1"/>
          </p:cNvSpPr>
          <p:nvPr>
            <p:ph type="sldImg"/>
          </p:nvPr>
        </p:nvSpPr>
        <p:spPr bwMode="auto">
          <a:xfrm>
            <a:off x="1143000" y="685800"/>
            <a:ext cx="4573588" cy="3429000"/>
          </a:xfrm>
          <a:noFill/>
          <a:ln>
            <a:solidFill>
              <a:srgbClr val="000000"/>
            </a:solidFill>
            <a:miter lim="800000"/>
            <a:headEnd/>
            <a:tailEnd/>
          </a:ln>
        </p:spPr>
      </p:sp>
      <p:sp>
        <p:nvSpPr>
          <p:cNvPr id="1034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z="1400"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35E77F2-0452-4BB5-8AA5-4CB09D177AFE}" type="slidenum">
              <a:rPr lang="ru-RU" smtClean="0"/>
              <a:pPr/>
              <a:t>56</a:t>
            </a:fld>
            <a:endParaRPr lang="ru-RU" smtClean="0"/>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ru-RU" smtClean="0"/>
              <a:t>Признаки общего имущества</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96737DA-F33C-48CA-955E-3ABD5B06DECF}" type="slidenum">
              <a:rPr lang="ru-RU" smtClean="0"/>
              <a:pPr/>
              <a:t>76</a:t>
            </a:fld>
            <a:endParaRPr lang="ru-RU" smtClean="0"/>
          </a:p>
        </p:txBody>
      </p:sp>
      <p:sp>
        <p:nvSpPr>
          <p:cNvPr id="109571" name="Rectangle 2"/>
          <p:cNvSpPr>
            <a:spLocks noGrp="1" noRot="1" noChangeAspect="1" noChangeArrowheads="1" noTextEdit="1"/>
          </p:cNvSpPr>
          <p:nvPr>
            <p:ph type="sldImg"/>
          </p:nvPr>
        </p:nvSpPr>
        <p:spPr bwMode="auto">
          <a:xfrm>
            <a:off x="1143000" y="685800"/>
            <a:ext cx="4573588" cy="3429000"/>
          </a:xfrm>
          <a:noFill/>
          <a:ln>
            <a:solidFill>
              <a:srgbClr val="000000"/>
            </a:solidFill>
            <a:miter lim="800000"/>
            <a:headEnd/>
            <a:tailEnd/>
          </a:ln>
        </p:spPr>
      </p:sp>
      <p:sp>
        <p:nvSpPr>
          <p:cNvPr id="1095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z="1400" smtClean="0">
              <a:latin typeface="Arial" charset="0"/>
              <a:ea typeface="SimSun"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fld id="{C13BD211-5F0C-4C95-A9F7-B21AA68982CF}" type="datetimeFigureOut">
              <a:rPr lang="ru-RU" smtClean="0"/>
              <a:pPr/>
              <a:t>31.01.2017</a:t>
            </a:fld>
            <a:endParaRPr lang="ru-RU"/>
          </a:p>
        </p:txBody>
      </p:sp>
      <p:sp>
        <p:nvSpPr>
          <p:cNvPr id="5" name="Rectangle 5"/>
          <p:cNvSpPr>
            <a:spLocks noGrp="1" noChangeArrowheads="1"/>
          </p:cNvSpPr>
          <p:nvPr>
            <p:ph type="ftr" sz="quarter" idx="11"/>
          </p:nvPr>
        </p:nvSpPr>
        <p:spPr>
          <a:ln/>
        </p:spPr>
        <p:txBody>
          <a:bodyPr/>
          <a:lstStyle>
            <a:lvl1pPr>
              <a:defRPr/>
            </a:lvl1pPr>
          </a:lstStyle>
          <a:p>
            <a:endParaRPr lang="ru-RU"/>
          </a:p>
        </p:txBody>
      </p:sp>
      <p:sp>
        <p:nvSpPr>
          <p:cNvPr id="6" name="Rectangle 6"/>
          <p:cNvSpPr>
            <a:spLocks noGrp="1" noChangeArrowheads="1"/>
          </p:cNvSpPr>
          <p:nvPr>
            <p:ph type="sldNum" sz="quarter" idx="12"/>
          </p:nvPr>
        </p:nvSpPr>
        <p:spPr>
          <a:ln/>
        </p:spPr>
        <p:txBody>
          <a:bodyPr/>
          <a:lstStyle>
            <a:lvl1pPr>
              <a:defRPr/>
            </a:lvl1pPr>
          </a:lstStyle>
          <a:p>
            <a:fld id="{62871DDF-5832-45E6-AC8B-908046BBBEBD}" type="slidenum">
              <a:rPr lang="ru-RU" smtClean="0"/>
              <a:pPr/>
              <a:t>‹#›</a:t>
            </a:fld>
            <a:endParaRPr lang="ru-RU"/>
          </a:p>
        </p:txBody>
      </p:sp>
    </p:spTree>
  </p:cSld>
  <p:clrMapOvr>
    <a:masterClrMapping/>
  </p:clrMapOvr>
  <p:transition spd="slow">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fld id="{C13BD211-5F0C-4C95-A9F7-B21AA68982CF}" type="datetimeFigureOut">
              <a:rPr lang="ru-RU" smtClean="0"/>
              <a:pPr/>
              <a:t>31.01.2017</a:t>
            </a:fld>
            <a:endParaRPr lang="ru-RU"/>
          </a:p>
        </p:txBody>
      </p:sp>
      <p:sp>
        <p:nvSpPr>
          <p:cNvPr id="5" name="Rectangle 5"/>
          <p:cNvSpPr>
            <a:spLocks noGrp="1" noChangeArrowheads="1"/>
          </p:cNvSpPr>
          <p:nvPr>
            <p:ph type="ftr" sz="quarter" idx="11"/>
          </p:nvPr>
        </p:nvSpPr>
        <p:spPr>
          <a:ln/>
        </p:spPr>
        <p:txBody>
          <a:bodyPr/>
          <a:lstStyle>
            <a:lvl1pPr>
              <a:defRPr/>
            </a:lvl1pPr>
          </a:lstStyle>
          <a:p>
            <a:endParaRPr lang="ru-RU"/>
          </a:p>
        </p:txBody>
      </p:sp>
      <p:sp>
        <p:nvSpPr>
          <p:cNvPr id="6" name="Rectangle 6"/>
          <p:cNvSpPr>
            <a:spLocks noGrp="1" noChangeArrowheads="1"/>
          </p:cNvSpPr>
          <p:nvPr>
            <p:ph type="sldNum" sz="quarter" idx="12"/>
          </p:nvPr>
        </p:nvSpPr>
        <p:spPr>
          <a:ln/>
        </p:spPr>
        <p:txBody>
          <a:bodyPr/>
          <a:lstStyle>
            <a:lvl1pPr>
              <a:defRPr/>
            </a:lvl1pPr>
          </a:lstStyle>
          <a:p>
            <a:fld id="{62871DDF-5832-45E6-AC8B-908046BBBEBD}" type="slidenum">
              <a:rPr lang="ru-RU" smtClean="0"/>
              <a:pPr/>
              <a:t>‹#›</a:t>
            </a:fld>
            <a:endParaRPr lang="ru-RU"/>
          </a:p>
        </p:txBody>
      </p:sp>
    </p:spTree>
  </p:cSld>
  <p:clrMapOvr>
    <a:masterClrMapping/>
  </p:clrMapOvr>
  <p:transition spd="slow">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fld id="{C13BD211-5F0C-4C95-A9F7-B21AA68982CF}" type="datetimeFigureOut">
              <a:rPr lang="ru-RU" smtClean="0"/>
              <a:pPr/>
              <a:t>31.01.2017</a:t>
            </a:fld>
            <a:endParaRPr lang="ru-RU"/>
          </a:p>
        </p:txBody>
      </p:sp>
      <p:sp>
        <p:nvSpPr>
          <p:cNvPr id="5" name="Rectangle 5"/>
          <p:cNvSpPr>
            <a:spLocks noGrp="1" noChangeArrowheads="1"/>
          </p:cNvSpPr>
          <p:nvPr>
            <p:ph type="ftr" sz="quarter" idx="11"/>
          </p:nvPr>
        </p:nvSpPr>
        <p:spPr>
          <a:ln/>
        </p:spPr>
        <p:txBody>
          <a:bodyPr/>
          <a:lstStyle>
            <a:lvl1pPr>
              <a:defRPr/>
            </a:lvl1pPr>
          </a:lstStyle>
          <a:p>
            <a:endParaRPr lang="ru-RU"/>
          </a:p>
        </p:txBody>
      </p:sp>
      <p:sp>
        <p:nvSpPr>
          <p:cNvPr id="6" name="Rectangle 6"/>
          <p:cNvSpPr>
            <a:spLocks noGrp="1" noChangeArrowheads="1"/>
          </p:cNvSpPr>
          <p:nvPr>
            <p:ph type="sldNum" sz="quarter" idx="12"/>
          </p:nvPr>
        </p:nvSpPr>
        <p:spPr>
          <a:ln/>
        </p:spPr>
        <p:txBody>
          <a:bodyPr/>
          <a:lstStyle>
            <a:lvl1pPr>
              <a:defRPr/>
            </a:lvl1pPr>
          </a:lstStyle>
          <a:p>
            <a:fld id="{62871DDF-5832-45E6-AC8B-908046BBBEBD}" type="slidenum">
              <a:rPr lang="ru-RU" smtClean="0"/>
              <a:pPr/>
              <a:t>‹#›</a:t>
            </a:fld>
            <a:endParaRPr lang="ru-RU"/>
          </a:p>
        </p:txBody>
      </p:sp>
    </p:spTree>
  </p:cSld>
  <p:clrMapOvr>
    <a:masterClrMapping/>
  </p:clrMapOvr>
  <p:transition spd="slow">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13716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981200"/>
            <a:ext cx="8229600" cy="3886200"/>
          </a:xfrm>
        </p:spPr>
        <p:txBody>
          <a:bodyPr/>
          <a:lstStyle/>
          <a:p>
            <a:pPr lvl="0"/>
            <a:r>
              <a:rPr lang="ru-RU" noProof="0" smtClean="0"/>
              <a:t>Вставка таблицы</a:t>
            </a:r>
            <a:endParaRPr lang="ru-RU" noProof="0" dirty="0" smtClean="0"/>
          </a:p>
        </p:txBody>
      </p:sp>
      <p:sp>
        <p:nvSpPr>
          <p:cNvPr id="4" name="Rectangle 2"/>
          <p:cNvSpPr>
            <a:spLocks noGrp="1" noChangeArrowheads="1"/>
          </p:cNvSpPr>
          <p:nvPr>
            <p:ph type="ftr" sz="quarter" idx="10"/>
          </p:nvPr>
        </p:nvSpPr>
        <p:spPr>
          <a:xfrm>
            <a:off x="3124200" y="6248400"/>
            <a:ext cx="2895600" cy="457200"/>
          </a:xfrm>
        </p:spPr>
        <p:txBody>
          <a:bodyPr/>
          <a:lstStyle>
            <a:lvl1pPr>
              <a:defRPr/>
            </a:lvl1pPr>
          </a:lstStyle>
          <a:p>
            <a:endParaRPr lang="ru-RU"/>
          </a:p>
        </p:txBody>
      </p:sp>
      <p:sp>
        <p:nvSpPr>
          <p:cNvPr id="5" name="Rectangle 3"/>
          <p:cNvSpPr>
            <a:spLocks noGrp="1" noChangeArrowheads="1"/>
          </p:cNvSpPr>
          <p:nvPr>
            <p:ph type="sldNum" sz="quarter" idx="11"/>
          </p:nvPr>
        </p:nvSpPr>
        <p:spPr>
          <a:xfrm>
            <a:off x="6553200" y="6248400"/>
            <a:ext cx="2133600" cy="457200"/>
          </a:xfrm>
        </p:spPr>
        <p:txBody>
          <a:bodyPr/>
          <a:lstStyle>
            <a:lvl1pPr>
              <a:defRPr/>
            </a:lvl1pPr>
          </a:lstStyle>
          <a:p>
            <a:fld id="{62871DDF-5832-45E6-AC8B-908046BBBEBD}" type="slidenum">
              <a:rPr lang="ru-RU" smtClean="0"/>
              <a:pPr/>
              <a:t>‹#›</a:t>
            </a:fld>
            <a:endParaRPr lang="ru-RU"/>
          </a:p>
        </p:txBody>
      </p:sp>
      <p:sp>
        <p:nvSpPr>
          <p:cNvPr id="6" name="Rectangle 16"/>
          <p:cNvSpPr>
            <a:spLocks noGrp="1" noChangeArrowheads="1"/>
          </p:cNvSpPr>
          <p:nvPr>
            <p:ph type="dt" sz="half" idx="12"/>
          </p:nvPr>
        </p:nvSpPr>
        <p:spPr/>
        <p:txBody>
          <a:bodyPr/>
          <a:lstStyle>
            <a:lvl1pPr>
              <a:defRPr/>
            </a:lvl1pPr>
          </a:lstStyle>
          <a:p>
            <a:fld id="{C13BD211-5F0C-4C95-A9F7-B21AA68982CF}" type="datetimeFigureOut">
              <a:rPr lang="ru-RU" smtClean="0"/>
              <a:pPr/>
              <a:t>31.01.2017</a:t>
            </a:fld>
            <a:endParaRPr lang="ru-RU"/>
          </a:p>
        </p:txBody>
      </p:sp>
    </p:spTree>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7813"/>
            <a:ext cx="8229600" cy="58531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p:txBody>
          <a:bodyPr/>
          <a:lstStyle>
            <a:lvl1pPr>
              <a:defRPr/>
            </a:lvl1pPr>
          </a:lstStyle>
          <a:p>
            <a:fld id="{C13BD211-5F0C-4C95-A9F7-B21AA68982CF}" type="datetimeFigureOut">
              <a:rPr lang="ru-RU" smtClean="0"/>
              <a:pPr/>
              <a:t>31.01.2017</a:t>
            </a:fld>
            <a:endParaRPr lang="ru-RU"/>
          </a:p>
        </p:txBody>
      </p:sp>
      <p:sp>
        <p:nvSpPr>
          <p:cNvPr id="4" name="Rectangle 5"/>
          <p:cNvSpPr>
            <a:spLocks noGrp="1" noChangeArrowheads="1"/>
          </p:cNvSpPr>
          <p:nvPr>
            <p:ph type="ftr" sz="quarter" idx="11"/>
          </p:nvPr>
        </p:nvSpPr>
        <p:spPr/>
        <p:txBody>
          <a:bodyPr/>
          <a:lstStyle>
            <a:lvl1pPr>
              <a:defRPr/>
            </a:lvl1pPr>
          </a:lstStyle>
          <a:p>
            <a:endParaRPr lang="ru-RU"/>
          </a:p>
        </p:txBody>
      </p:sp>
      <p:sp>
        <p:nvSpPr>
          <p:cNvPr id="5" name="Rectangle 6"/>
          <p:cNvSpPr>
            <a:spLocks noGrp="1" noChangeArrowheads="1"/>
          </p:cNvSpPr>
          <p:nvPr>
            <p:ph type="sldNum" sz="quarter" idx="12"/>
          </p:nvPr>
        </p:nvSpPr>
        <p:spPr/>
        <p:txBody>
          <a:bodyPr/>
          <a:lstStyle>
            <a:lvl1pPr>
              <a:defRPr/>
            </a:lvl1pPr>
          </a:lstStyle>
          <a:p>
            <a:fld id="{62871DDF-5832-45E6-AC8B-908046BBBEBD}" type="slidenum">
              <a:rPr lang="ru-RU" smtClean="0"/>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Tx">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457200" y="1600200"/>
            <a:ext cx="4044462"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57200" y="3938589"/>
            <a:ext cx="4044462"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half" idx="3"/>
          </p:nvPr>
        </p:nvSpPr>
        <p:spPr>
          <a:xfrm>
            <a:off x="4642338" y="1600201"/>
            <a:ext cx="4044462"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p:txBody>
          <a:bodyPr/>
          <a:lstStyle>
            <a:lvl1pPr>
              <a:defRPr/>
            </a:lvl1pPr>
          </a:lstStyle>
          <a:p>
            <a:pPr>
              <a:defRPr/>
            </a:pPr>
            <a:endParaRPr lang="ru-RU"/>
          </a:p>
        </p:txBody>
      </p:sp>
      <p:sp>
        <p:nvSpPr>
          <p:cNvPr id="7" name="Rectangle 5"/>
          <p:cNvSpPr>
            <a:spLocks noGrp="1" noChangeArrowheads="1"/>
          </p:cNvSpPr>
          <p:nvPr>
            <p:ph type="ftr" sz="quarter" idx="11"/>
          </p:nvPr>
        </p:nvSpPr>
        <p:spPr/>
        <p:txBody>
          <a:bodyPr/>
          <a:lstStyle>
            <a:lvl1pPr>
              <a:defRPr/>
            </a:lvl1pPr>
          </a:lstStyle>
          <a:p>
            <a:pPr>
              <a:defRPr/>
            </a:pPr>
            <a:endParaRPr lang="ru-RU"/>
          </a:p>
        </p:txBody>
      </p:sp>
      <p:sp>
        <p:nvSpPr>
          <p:cNvPr id="8" name="Rectangle 6"/>
          <p:cNvSpPr>
            <a:spLocks noGrp="1" noChangeArrowheads="1"/>
          </p:cNvSpPr>
          <p:nvPr>
            <p:ph type="sldNum" sz="quarter" idx="12"/>
          </p:nvPr>
        </p:nvSpPr>
        <p:spPr/>
        <p:txBody>
          <a:bodyPr/>
          <a:lstStyle>
            <a:lvl1pPr>
              <a:defRPr/>
            </a:lvl1pPr>
          </a:lstStyle>
          <a:p>
            <a:pPr>
              <a:defRPr/>
            </a:pPr>
            <a:fld id="{892BE020-A035-4643-85D2-18F2F3B7ABC6}" type="slidenum">
              <a:rPr lang="ru-RU"/>
              <a:pPr>
                <a:defRPr/>
              </a:pPr>
              <a:t>‹#›</a:t>
            </a:fld>
            <a:endParaRPr lang="ru-RU"/>
          </a:p>
        </p:txBody>
      </p:sp>
    </p:spTree>
  </p:cSld>
  <p:clrMapOvr>
    <a:masterClrMapping/>
  </p:clrMapOvr>
  <p:transition spd="med">
    <p:newsfla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fld id="{C13BD211-5F0C-4C95-A9F7-B21AA68982CF}" type="datetimeFigureOut">
              <a:rPr lang="ru-RU" smtClean="0"/>
              <a:pPr/>
              <a:t>31.01.2017</a:t>
            </a:fld>
            <a:endParaRPr lang="ru-RU"/>
          </a:p>
        </p:txBody>
      </p:sp>
      <p:sp>
        <p:nvSpPr>
          <p:cNvPr id="5" name="Rectangle 5"/>
          <p:cNvSpPr>
            <a:spLocks noGrp="1" noChangeArrowheads="1"/>
          </p:cNvSpPr>
          <p:nvPr>
            <p:ph type="ftr" sz="quarter" idx="11"/>
          </p:nvPr>
        </p:nvSpPr>
        <p:spPr>
          <a:ln/>
        </p:spPr>
        <p:txBody>
          <a:bodyPr/>
          <a:lstStyle>
            <a:lvl1pPr>
              <a:defRPr/>
            </a:lvl1pPr>
          </a:lstStyle>
          <a:p>
            <a:endParaRPr lang="ru-RU"/>
          </a:p>
        </p:txBody>
      </p:sp>
      <p:sp>
        <p:nvSpPr>
          <p:cNvPr id="6" name="Rectangle 6"/>
          <p:cNvSpPr>
            <a:spLocks noGrp="1" noChangeArrowheads="1"/>
          </p:cNvSpPr>
          <p:nvPr>
            <p:ph type="sldNum" sz="quarter" idx="12"/>
          </p:nvPr>
        </p:nvSpPr>
        <p:spPr>
          <a:ln/>
        </p:spPr>
        <p:txBody>
          <a:bodyPr/>
          <a:lstStyle>
            <a:lvl1pPr>
              <a:defRPr/>
            </a:lvl1pPr>
          </a:lstStyle>
          <a:p>
            <a:fld id="{62871DDF-5832-45E6-AC8B-908046BBBEBD}" type="slidenum">
              <a:rPr lang="ru-RU" smtClean="0"/>
              <a:pPr/>
              <a:t>‹#›</a:t>
            </a:fld>
            <a:endParaRPr lang="ru-RU"/>
          </a:p>
        </p:txBody>
      </p:sp>
    </p:spTree>
  </p:cSld>
  <p:clrMapOvr>
    <a:masterClrMapping/>
  </p:clrMapOvr>
  <p:transition spd="slow">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fld id="{C13BD211-5F0C-4C95-A9F7-B21AA68982CF}" type="datetimeFigureOut">
              <a:rPr lang="ru-RU" smtClean="0"/>
              <a:pPr/>
              <a:t>31.01.2017</a:t>
            </a:fld>
            <a:endParaRPr lang="ru-RU"/>
          </a:p>
        </p:txBody>
      </p:sp>
      <p:sp>
        <p:nvSpPr>
          <p:cNvPr id="5" name="Rectangle 5"/>
          <p:cNvSpPr>
            <a:spLocks noGrp="1" noChangeArrowheads="1"/>
          </p:cNvSpPr>
          <p:nvPr>
            <p:ph type="ftr" sz="quarter" idx="11"/>
          </p:nvPr>
        </p:nvSpPr>
        <p:spPr>
          <a:ln/>
        </p:spPr>
        <p:txBody>
          <a:bodyPr/>
          <a:lstStyle>
            <a:lvl1pPr>
              <a:defRPr/>
            </a:lvl1pPr>
          </a:lstStyle>
          <a:p>
            <a:endParaRPr lang="ru-RU"/>
          </a:p>
        </p:txBody>
      </p:sp>
      <p:sp>
        <p:nvSpPr>
          <p:cNvPr id="6" name="Rectangle 6"/>
          <p:cNvSpPr>
            <a:spLocks noGrp="1" noChangeArrowheads="1"/>
          </p:cNvSpPr>
          <p:nvPr>
            <p:ph type="sldNum" sz="quarter" idx="12"/>
          </p:nvPr>
        </p:nvSpPr>
        <p:spPr>
          <a:ln/>
        </p:spPr>
        <p:txBody>
          <a:bodyPr/>
          <a:lstStyle>
            <a:lvl1pPr>
              <a:defRPr/>
            </a:lvl1pPr>
          </a:lstStyle>
          <a:p>
            <a:fld id="{62871DDF-5832-45E6-AC8B-908046BBBEBD}" type="slidenum">
              <a:rPr lang="ru-RU" smtClean="0"/>
              <a:pPr/>
              <a:t>‹#›</a:t>
            </a:fld>
            <a:endParaRPr lang="ru-RU"/>
          </a:p>
        </p:txBody>
      </p:sp>
    </p:spTree>
  </p:cSld>
  <p:clrMapOvr>
    <a:masterClrMapping/>
  </p:clrMapOvr>
  <p:transition spd="slow">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fld id="{C13BD211-5F0C-4C95-A9F7-B21AA68982CF}" type="datetimeFigureOut">
              <a:rPr lang="ru-RU" smtClean="0"/>
              <a:pPr/>
              <a:t>31.01.2017</a:t>
            </a:fld>
            <a:endParaRPr lang="ru-RU"/>
          </a:p>
        </p:txBody>
      </p:sp>
      <p:sp>
        <p:nvSpPr>
          <p:cNvPr id="6" name="Rectangle 5"/>
          <p:cNvSpPr>
            <a:spLocks noGrp="1" noChangeArrowheads="1"/>
          </p:cNvSpPr>
          <p:nvPr>
            <p:ph type="ftr" sz="quarter" idx="11"/>
          </p:nvPr>
        </p:nvSpPr>
        <p:spPr>
          <a:ln/>
        </p:spPr>
        <p:txBody>
          <a:bodyPr/>
          <a:lstStyle>
            <a:lvl1pPr>
              <a:defRPr/>
            </a:lvl1pPr>
          </a:lstStyle>
          <a:p>
            <a:endParaRPr lang="ru-RU"/>
          </a:p>
        </p:txBody>
      </p:sp>
      <p:sp>
        <p:nvSpPr>
          <p:cNvPr id="7" name="Rectangle 6"/>
          <p:cNvSpPr>
            <a:spLocks noGrp="1" noChangeArrowheads="1"/>
          </p:cNvSpPr>
          <p:nvPr>
            <p:ph type="sldNum" sz="quarter" idx="12"/>
          </p:nvPr>
        </p:nvSpPr>
        <p:spPr>
          <a:ln/>
        </p:spPr>
        <p:txBody>
          <a:bodyPr/>
          <a:lstStyle>
            <a:lvl1pPr>
              <a:defRPr/>
            </a:lvl1pPr>
          </a:lstStyle>
          <a:p>
            <a:fld id="{62871DDF-5832-45E6-AC8B-908046BBBEBD}" type="slidenum">
              <a:rPr lang="ru-RU" smtClean="0"/>
              <a:pPr/>
              <a:t>‹#›</a:t>
            </a:fld>
            <a:endParaRPr lang="ru-RU"/>
          </a:p>
        </p:txBody>
      </p:sp>
    </p:spTree>
  </p:cSld>
  <p:clrMapOvr>
    <a:masterClrMapping/>
  </p:clrMapOvr>
  <p:transition spd="slow">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fld id="{C13BD211-5F0C-4C95-A9F7-B21AA68982CF}" type="datetimeFigureOut">
              <a:rPr lang="ru-RU" smtClean="0"/>
              <a:pPr/>
              <a:t>31.01.2017</a:t>
            </a:fld>
            <a:endParaRPr lang="ru-RU"/>
          </a:p>
        </p:txBody>
      </p:sp>
      <p:sp>
        <p:nvSpPr>
          <p:cNvPr id="8" name="Rectangle 5"/>
          <p:cNvSpPr>
            <a:spLocks noGrp="1" noChangeArrowheads="1"/>
          </p:cNvSpPr>
          <p:nvPr>
            <p:ph type="ftr" sz="quarter" idx="11"/>
          </p:nvPr>
        </p:nvSpPr>
        <p:spPr>
          <a:ln/>
        </p:spPr>
        <p:txBody>
          <a:bodyPr/>
          <a:lstStyle>
            <a:lvl1pPr>
              <a:defRPr/>
            </a:lvl1pPr>
          </a:lstStyle>
          <a:p>
            <a:endParaRPr lang="ru-RU"/>
          </a:p>
        </p:txBody>
      </p:sp>
      <p:sp>
        <p:nvSpPr>
          <p:cNvPr id="9" name="Rectangle 6"/>
          <p:cNvSpPr>
            <a:spLocks noGrp="1" noChangeArrowheads="1"/>
          </p:cNvSpPr>
          <p:nvPr>
            <p:ph type="sldNum" sz="quarter" idx="12"/>
          </p:nvPr>
        </p:nvSpPr>
        <p:spPr>
          <a:ln/>
        </p:spPr>
        <p:txBody>
          <a:bodyPr/>
          <a:lstStyle>
            <a:lvl1pPr>
              <a:defRPr/>
            </a:lvl1pPr>
          </a:lstStyle>
          <a:p>
            <a:fld id="{62871DDF-5832-45E6-AC8B-908046BBBEBD}" type="slidenum">
              <a:rPr lang="ru-RU" smtClean="0"/>
              <a:pPr/>
              <a:t>‹#›</a:t>
            </a:fld>
            <a:endParaRPr lang="ru-RU"/>
          </a:p>
        </p:txBody>
      </p:sp>
    </p:spTree>
  </p:cSld>
  <p:clrMapOvr>
    <a:masterClrMapping/>
  </p:clrMapOvr>
  <p:transition spd="slow">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fld id="{C13BD211-5F0C-4C95-A9F7-B21AA68982CF}" type="datetimeFigureOut">
              <a:rPr lang="ru-RU" smtClean="0"/>
              <a:pPr/>
              <a:t>31.01.2017</a:t>
            </a:fld>
            <a:endParaRPr lang="ru-RU"/>
          </a:p>
        </p:txBody>
      </p:sp>
      <p:sp>
        <p:nvSpPr>
          <p:cNvPr id="4" name="Rectangle 5"/>
          <p:cNvSpPr>
            <a:spLocks noGrp="1" noChangeArrowheads="1"/>
          </p:cNvSpPr>
          <p:nvPr>
            <p:ph type="ftr" sz="quarter" idx="11"/>
          </p:nvPr>
        </p:nvSpPr>
        <p:spPr>
          <a:ln/>
        </p:spPr>
        <p:txBody>
          <a:bodyPr/>
          <a:lstStyle>
            <a:lvl1pPr>
              <a:defRPr/>
            </a:lvl1pPr>
          </a:lstStyle>
          <a:p>
            <a:endParaRPr lang="ru-RU"/>
          </a:p>
        </p:txBody>
      </p:sp>
      <p:sp>
        <p:nvSpPr>
          <p:cNvPr id="5" name="Rectangle 6"/>
          <p:cNvSpPr>
            <a:spLocks noGrp="1" noChangeArrowheads="1"/>
          </p:cNvSpPr>
          <p:nvPr>
            <p:ph type="sldNum" sz="quarter" idx="12"/>
          </p:nvPr>
        </p:nvSpPr>
        <p:spPr>
          <a:ln/>
        </p:spPr>
        <p:txBody>
          <a:bodyPr/>
          <a:lstStyle>
            <a:lvl1pPr>
              <a:defRPr/>
            </a:lvl1pPr>
          </a:lstStyle>
          <a:p>
            <a:fld id="{62871DDF-5832-45E6-AC8B-908046BBBEBD}" type="slidenum">
              <a:rPr lang="ru-RU" smtClean="0"/>
              <a:pPr/>
              <a:t>‹#›</a:t>
            </a:fld>
            <a:endParaRPr lang="ru-RU"/>
          </a:p>
        </p:txBody>
      </p:sp>
    </p:spTree>
  </p:cSld>
  <p:clrMapOvr>
    <a:masterClrMapping/>
  </p:clrMapOvr>
  <p:transition spd="slow">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C13BD211-5F0C-4C95-A9F7-B21AA68982CF}" type="datetimeFigureOut">
              <a:rPr lang="ru-RU" smtClean="0"/>
              <a:pPr/>
              <a:t>31.01.2017</a:t>
            </a:fld>
            <a:endParaRPr lang="ru-RU"/>
          </a:p>
        </p:txBody>
      </p:sp>
      <p:sp>
        <p:nvSpPr>
          <p:cNvPr id="3" name="Rectangle 5"/>
          <p:cNvSpPr>
            <a:spLocks noGrp="1" noChangeArrowheads="1"/>
          </p:cNvSpPr>
          <p:nvPr>
            <p:ph type="ftr" sz="quarter" idx="11"/>
          </p:nvPr>
        </p:nvSpPr>
        <p:spPr>
          <a:ln/>
        </p:spPr>
        <p:txBody>
          <a:bodyPr/>
          <a:lstStyle>
            <a:lvl1pPr>
              <a:defRPr/>
            </a:lvl1pPr>
          </a:lstStyle>
          <a:p>
            <a:endParaRPr lang="ru-RU"/>
          </a:p>
        </p:txBody>
      </p:sp>
      <p:sp>
        <p:nvSpPr>
          <p:cNvPr id="4" name="Rectangle 6"/>
          <p:cNvSpPr>
            <a:spLocks noGrp="1" noChangeArrowheads="1"/>
          </p:cNvSpPr>
          <p:nvPr>
            <p:ph type="sldNum" sz="quarter" idx="12"/>
          </p:nvPr>
        </p:nvSpPr>
        <p:spPr>
          <a:ln/>
        </p:spPr>
        <p:txBody>
          <a:bodyPr/>
          <a:lstStyle>
            <a:lvl1pPr>
              <a:defRPr/>
            </a:lvl1pPr>
          </a:lstStyle>
          <a:p>
            <a:fld id="{62871DDF-5832-45E6-AC8B-908046BBBEBD}" type="slidenum">
              <a:rPr lang="ru-RU" smtClean="0"/>
              <a:pPr/>
              <a:t>‹#›</a:t>
            </a:fld>
            <a:endParaRPr lang="ru-RU"/>
          </a:p>
        </p:txBody>
      </p:sp>
    </p:spTree>
  </p:cSld>
  <p:clrMapOvr>
    <a:masterClrMapping/>
  </p:clrMapOvr>
  <p:transition spd="slow">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fld id="{C13BD211-5F0C-4C95-A9F7-B21AA68982CF}" type="datetimeFigureOut">
              <a:rPr lang="ru-RU" smtClean="0"/>
              <a:pPr/>
              <a:t>31.01.2017</a:t>
            </a:fld>
            <a:endParaRPr lang="ru-RU"/>
          </a:p>
        </p:txBody>
      </p:sp>
      <p:sp>
        <p:nvSpPr>
          <p:cNvPr id="6" name="Rectangle 5"/>
          <p:cNvSpPr>
            <a:spLocks noGrp="1" noChangeArrowheads="1"/>
          </p:cNvSpPr>
          <p:nvPr>
            <p:ph type="ftr" sz="quarter" idx="11"/>
          </p:nvPr>
        </p:nvSpPr>
        <p:spPr>
          <a:ln/>
        </p:spPr>
        <p:txBody>
          <a:bodyPr/>
          <a:lstStyle>
            <a:lvl1pPr>
              <a:defRPr/>
            </a:lvl1pPr>
          </a:lstStyle>
          <a:p>
            <a:endParaRPr lang="ru-RU"/>
          </a:p>
        </p:txBody>
      </p:sp>
      <p:sp>
        <p:nvSpPr>
          <p:cNvPr id="7" name="Rectangle 6"/>
          <p:cNvSpPr>
            <a:spLocks noGrp="1" noChangeArrowheads="1"/>
          </p:cNvSpPr>
          <p:nvPr>
            <p:ph type="sldNum" sz="quarter" idx="12"/>
          </p:nvPr>
        </p:nvSpPr>
        <p:spPr>
          <a:ln/>
        </p:spPr>
        <p:txBody>
          <a:bodyPr/>
          <a:lstStyle>
            <a:lvl1pPr>
              <a:defRPr/>
            </a:lvl1pPr>
          </a:lstStyle>
          <a:p>
            <a:fld id="{62871DDF-5832-45E6-AC8B-908046BBBEBD}" type="slidenum">
              <a:rPr lang="ru-RU" smtClean="0"/>
              <a:pPr/>
              <a:t>‹#›</a:t>
            </a:fld>
            <a:endParaRPr lang="ru-RU"/>
          </a:p>
        </p:txBody>
      </p:sp>
    </p:spTree>
  </p:cSld>
  <p:clrMapOvr>
    <a:masterClrMapping/>
  </p:clrMapOvr>
  <p:transition spd="slow">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dirty="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fld id="{C13BD211-5F0C-4C95-A9F7-B21AA68982CF}" type="datetimeFigureOut">
              <a:rPr lang="ru-RU" smtClean="0"/>
              <a:pPr/>
              <a:t>31.01.2017</a:t>
            </a:fld>
            <a:endParaRPr lang="ru-RU"/>
          </a:p>
        </p:txBody>
      </p:sp>
      <p:sp>
        <p:nvSpPr>
          <p:cNvPr id="6" name="Rectangle 5"/>
          <p:cNvSpPr>
            <a:spLocks noGrp="1" noChangeArrowheads="1"/>
          </p:cNvSpPr>
          <p:nvPr>
            <p:ph type="ftr" sz="quarter" idx="11"/>
          </p:nvPr>
        </p:nvSpPr>
        <p:spPr>
          <a:ln/>
        </p:spPr>
        <p:txBody>
          <a:bodyPr/>
          <a:lstStyle>
            <a:lvl1pPr>
              <a:defRPr/>
            </a:lvl1pPr>
          </a:lstStyle>
          <a:p>
            <a:endParaRPr lang="ru-RU"/>
          </a:p>
        </p:txBody>
      </p:sp>
      <p:sp>
        <p:nvSpPr>
          <p:cNvPr id="7" name="Rectangle 6"/>
          <p:cNvSpPr>
            <a:spLocks noGrp="1" noChangeArrowheads="1"/>
          </p:cNvSpPr>
          <p:nvPr>
            <p:ph type="sldNum" sz="quarter" idx="12"/>
          </p:nvPr>
        </p:nvSpPr>
        <p:spPr>
          <a:ln/>
        </p:spPr>
        <p:txBody>
          <a:bodyPr/>
          <a:lstStyle>
            <a:lvl1pPr>
              <a:defRPr/>
            </a:lvl1pPr>
          </a:lstStyle>
          <a:p>
            <a:fld id="{62871DDF-5832-45E6-AC8B-908046BBBEBD}" type="slidenum">
              <a:rPr lang="ru-RU" smtClean="0"/>
              <a:pPr/>
              <a:t>‹#›</a:t>
            </a:fld>
            <a:endParaRPr lang="ru-RU"/>
          </a:p>
        </p:txBody>
      </p:sp>
    </p:spTree>
  </p:cSld>
  <p:clrMapOvr>
    <a:masterClrMapping/>
  </p:clrMapOvr>
  <p:transition spd="slow">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fld id="{C13BD211-5F0C-4C95-A9F7-B21AA68982CF}" type="datetimeFigureOut">
              <a:rPr lang="ru-RU" smtClean="0"/>
              <a:pPr/>
              <a:t>31.01.2017</a:t>
            </a:fld>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fld id="{62871DDF-5832-45E6-AC8B-908046BBBEBD}"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Lst>
  <p:transition spd="slow">
    <p:fade/>
  </p:transition>
  <p:timing>
    <p:tnLst>
      <p:par>
        <p:cTn id="1" dur="indefinite" restart="never" nodeType="tmRoot"/>
      </p:par>
    </p:tnLst>
  </p:timing>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wmf"/><Relationship Id="rId5" Type="http://schemas.openxmlformats.org/officeDocument/2006/relationships/image" Target="../media/image61.png"/><Relationship Id="rId4" Type="http://schemas.openxmlformats.org/officeDocument/2006/relationships/image" Target="../media/image60.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1092;&#1086;&#1088;&#1084;&#1072;%20&#1101;&#1083;%20&#1087;&#1072;&#1089;&#1087;&#1086;&#1088;&#1090;&#1072;%20&#1052;&#1050;&#1044;.doc"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http://stroygeologia.ru/galery/vidy-rabot/tehobsledzdanij/tehobsledzdanij_s2.jpg" TargetMode="Externa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4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hyperlink" Target="../../&#1057;&#1072;&#1085;&#1055;&#1080;&#1053;%202.1.2.2645-10.pdf"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1057;&#1058;&#1054;%20&#1053;&#1054;&#1057;&#1058;&#1056;&#1054;&#1049;%202.33.13&#8211;2011.pdf" TargetMode="External"/><Relationship Id="rId2" Type="http://schemas.openxmlformats.org/officeDocument/2006/relationships/hyperlink" Target="../../&#1069;&#1082;&#1089;&#1087;&#1083;&#1091;&#1072;&#1090;&#1072;&#1094;&#1080;&#1103;/&#1057;&#1086;&#1089;&#1090;&#1072;&#1074;%20&#1088;&#1072;&#1073;&#1086;&#1090;,%20&#1087;&#1086;%20&#1089;&#1086;&#1076;&#1077;&#1088;&#1078;&#1072;&#1085;&#1080;&#1102;%20&#1086;&#1073;&#1097;&#1077;&#1075;&#1086;%20&#1080;&#1084;&#1091;&#1097;&#1077;&#1089;&#1090;&#1074;&#1072;%20&#1084;&#1085;&#1086;&#1075;&#1086;&#1082;&#1074;&#1072;&#1088;&#1090;&#1080;&#1088;&#1085;&#1086;&#1075;&#1086;%20&#1076;&#1086;&#1084;&#1072;.docx"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1"/>
          <p:cNvSpPr>
            <a:spLocks noChangeArrowheads="1"/>
          </p:cNvSpPr>
          <p:nvPr/>
        </p:nvSpPr>
        <p:spPr bwMode="auto">
          <a:xfrm>
            <a:off x="0" y="0"/>
            <a:ext cx="914400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ru-RU" sz="4000" b="1" dirty="0" smtClean="0">
                <a:solidFill>
                  <a:schemeClr val="bg1"/>
                </a:solidFill>
              </a:rPr>
              <a:t>Структура взаимодействия участников ЖКХ</a:t>
            </a:r>
          </a:p>
        </p:txBody>
      </p:sp>
      <p:sp>
        <p:nvSpPr>
          <p:cNvPr id="105474" name="AutoShape 2" descr="Вы и ЖКХ: как защитить свои интересы?"/>
          <p:cNvSpPr>
            <a:spLocks noChangeAspect="1" noChangeArrowheads="1"/>
          </p:cNvSpPr>
          <p:nvPr/>
        </p:nvSpPr>
        <p:spPr bwMode="auto">
          <a:xfrm>
            <a:off x="120650" y="1222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7" name="TextBox 6"/>
          <p:cNvSpPr txBox="1"/>
          <p:nvPr/>
        </p:nvSpPr>
        <p:spPr>
          <a:xfrm>
            <a:off x="899592" y="5229200"/>
            <a:ext cx="2376264" cy="646331"/>
          </a:xfrm>
          <a:prstGeom prst="rect">
            <a:avLst/>
          </a:prstGeom>
          <a:noFill/>
          <a:ln>
            <a:solidFill>
              <a:schemeClr val="bg1"/>
            </a:solidFill>
          </a:ln>
        </p:spPr>
        <p:txBody>
          <a:bodyPr wrap="square" rtlCol="0">
            <a:spAutoFit/>
          </a:bodyPr>
          <a:lstStyle/>
          <a:p>
            <a:pPr algn="ctr"/>
            <a:r>
              <a:rPr lang="ru-RU" b="1" dirty="0" smtClean="0">
                <a:solidFill>
                  <a:schemeClr val="bg1"/>
                </a:solidFill>
              </a:rPr>
              <a:t>Частный жилищный фонд</a:t>
            </a:r>
            <a:endParaRPr lang="ru-RU" b="1" dirty="0">
              <a:solidFill>
                <a:schemeClr val="bg1"/>
              </a:solidFill>
            </a:endParaRPr>
          </a:p>
        </p:txBody>
      </p:sp>
      <p:sp>
        <p:nvSpPr>
          <p:cNvPr id="8" name="TextBox 7"/>
          <p:cNvSpPr txBox="1"/>
          <p:nvPr/>
        </p:nvSpPr>
        <p:spPr>
          <a:xfrm>
            <a:off x="3491880" y="5229200"/>
            <a:ext cx="2376264" cy="646331"/>
          </a:xfrm>
          <a:prstGeom prst="rect">
            <a:avLst/>
          </a:prstGeom>
          <a:noFill/>
          <a:ln>
            <a:solidFill>
              <a:schemeClr val="bg1"/>
            </a:solidFill>
          </a:ln>
        </p:spPr>
        <p:txBody>
          <a:bodyPr wrap="square" rtlCol="0">
            <a:spAutoFit/>
          </a:bodyPr>
          <a:lstStyle/>
          <a:p>
            <a:pPr algn="ctr"/>
            <a:r>
              <a:rPr lang="ru-RU" b="1" dirty="0" smtClean="0">
                <a:solidFill>
                  <a:schemeClr val="bg1"/>
                </a:solidFill>
              </a:rPr>
              <a:t>Государственный жилищный фонд</a:t>
            </a:r>
            <a:endParaRPr lang="ru-RU" b="1" dirty="0">
              <a:solidFill>
                <a:schemeClr val="bg1"/>
              </a:solidFill>
            </a:endParaRPr>
          </a:p>
        </p:txBody>
      </p:sp>
      <p:sp>
        <p:nvSpPr>
          <p:cNvPr id="9" name="TextBox 8"/>
          <p:cNvSpPr txBox="1"/>
          <p:nvPr/>
        </p:nvSpPr>
        <p:spPr>
          <a:xfrm>
            <a:off x="6084168" y="5229200"/>
            <a:ext cx="2376264" cy="646331"/>
          </a:xfrm>
          <a:prstGeom prst="rect">
            <a:avLst/>
          </a:prstGeom>
          <a:noFill/>
          <a:ln>
            <a:solidFill>
              <a:schemeClr val="bg1"/>
            </a:solidFill>
          </a:ln>
        </p:spPr>
        <p:txBody>
          <a:bodyPr wrap="square" rtlCol="0">
            <a:spAutoFit/>
          </a:bodyPr>
          <a:lstStyle/>
          <a:p>
            <a:pPr algn="ctr"/>
            <a:r>
              <a:rPr lang="ru-RU" b="1" dirty="0" smtClean="0">
                <a:solidFill>
                  <a:schemeClr val="bg1"/>
                </a:solidFill>
              </a:rPr>
              <a:t>Муниципальный</a:t>
            </a:r>
          </a:p>
          <a:p>
            <a:pPr algn="ctr"/>
            <a:r>
              <a:rPr lang="ru-RU" b="1" dirty="0" smtClean="0">
                <a:solidFill>
                  <a:schemeClr val="bg1"/>
                </a:solidFill>
              </a:rPr>
              <a:t>жилищный фонд</a:t>
            </a:r>
            <a:endParaRPr lang="ru-RU" b="1" dirty="0">
              <a:solidFill>
                <a:schemeClr val="bg1"/>
              </a:solidFill>
            </a:endParaRPr>
          </a:p>
        </p:txBody>
      </p:sp>
      <p:sp>
        <p:nvSpPr>
          <p:cNvPr id="10" name="TextBox 9"/>
          <p:cNvSpPr txBox="1"/>
          <p:nvPr/>
        </p:nvSpPr>
        <p:spPr>
          <a:xfrm>
            <a:off x="4139952" y="4365104"/>
            <a:ext cx="3528392" cy="369332"/>
          </a:xfrm>
          <a:prstGeom prst="rect">
            <a:avLst/>
          </a:prstGeom>
          <a:noFill/>
          <a:ln>
            <a:solidFill>
              <a:schemeClr val="bg1"/>
            </a:solidFill>
          </a:ln>
        </p:spPr>
        <p:txBody>
          <a:bodyPr wrap="square" rtlCol="0">
            <a:spAutoFit/>
          </a:bodyPr>
          <a:lstStyle/>
          <a:p>
            <a:pPr algn="ctr"/>
            <a:r>
              <a:rPr lang="ru-RU" b="1" dirty="0" smtClean="0">
                <a:solidFill>
                  <a:schemeClr val="bg1"/>
                </a:solidFill>
              </a:rPr>
              <a:t>Управляющие организации</a:t>
            </a:r>
            <a:endParaRPr lang="ru-RU" b="1" dirty="0">
              <a:solidFill>
                <a:schemeClr val="bg1"/>
              </a:solidFill>
            </a:endParaRPr>
          </a:p>
        </p:txBody>
      </p:sp>
      <p:sp>
        <p:nvSpPr>
          <p:cNvPr id="11" name="TextBox 10"/>
          <p:cNvSpPr txBox="1"/>
          <p:nvPr/>
        </p:nvSpPr>
        <p:spPr>
          <a:xfrm>
            <a:off x="3275856" y="2708920"/>
            <a:ext cx="4392488" cy="1477328"/>
          </a:xfrm>
          <a:prstGeom prst="rect">
            <a:avLst/>
          </a:prstGeom>
          <a:noFill/>
          <a:ln>
            <a:solidFill>
              <a:schemeClr val="bg1"/>
            </a:solidFill>
          </a:ln>
        </p:spPr>
        <p:txBody>
          <a:bodyPr wrap="square" rtlCol="0">
            <a:spAutoFit/>
          </a:bodyPr>
          <a:lstStyle/>
          <a:p>
            <a:pPr algn="ctr"/>
            <a:r>
              <a:rPr lang="ru-RU" b="1" dirty="0" smtClean="0">
                <a:solidFill>
                  <a:schemeClr val="bg1"/>
                </a:solidFill>
              </a:rPr>
              <a:t>Подрядные организации, ИП, осуществляющие ремонт, и обслуживание жилищного фонда, объектов инженерной инфраструктуры </a:t>
            </a:r>
            <a:endParaRPr lang="ru-RU" b="1" dirty="0">
              <a:solidFill>
                <a:schemeClr val="bg1"/>
              </a:solidFill>
            </a:endParaRPr>
          </a:p>
        </p:txBody>
      </p:sp>
      <p:sp>
        <p:nvSpPr>
          <p:cNvPr id="12" name="TextBox 11"/>
          <p:cNvSpPr txBox="1"/>
          <p:nvPr/>
        </p:nvSpPr>
        <p:spPr>
          <a:xfrm>
            <a:off x="2195736" y="1772816"/>
            <a:ext cx="5832648" cy="646331"/>
          </a:xfrm>
          <a:prstGeom prst="rect">
            <a:avLst/>
          </a:prstGeom>
          <a:noFill/>
          <a:ln>
            <a:solidFill>
              <a:schemeClr val="bg1"/>
            </a:solidFill>
          </a:ln>
        </p:spPr>
        <p:txBody>
          <a:bodyPr wrap="square" rtlCol="0">
            <a:spAutoFit/>
          </a:bodyPr>
          <a:lstStyle/>
          <a:p>
            <a:pPr algn="ctr"/>
            <a:r>
              <a:rPr lang="ru-RU" b="1" dirty="0" err="1" smtClean="0">
                <a:solidFill>
                  <a:schemeClr val="bg1"/>
                </a:solidFill>
              </a:rPr>
              <a:t>Ресурсоснабжающие</a:t>
            </a:r>
            <a:r>
              <a:rPr lang="ru-RU" b="1" dirty="0" smtClean="0">
                <a:solidFill>
                  <a:schemeClr val="bg1"/>
                </a:solidFill>
              </a:rPr>
              <a:t>  и специальные организации</a:t>
            </a:r>
            <a:endParaRPr lang="ru-RU" b="1" dirty="0">
              <a:solidFill>
                <a:schemeClr val="bg1"/>
              </a:solidFill>
            </a:endParaRPr>
          </a:p>
        </p:txBody>
      </p:sp>
      <p:cxnSp>
        <p:nvCxnSpPr>
          <p:cNvPr id="29" name="Shape 28"/>
          <p:cNvCxnSpPr>
            <a:stCxn id="12" idx="1"/>
          </p:cNvCxnSpPr>
          <p:nvPr/>
        </p:nvCxnSpPr>
        <p:spPr>
          <a:xfrm rot="10800000" flipV="1">
            <a:off x="1259632" y="2095982"/>
            <a:ext cx="936104" cy="3133218"/>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hape 30"/>
          <p:cNvCxnSpPr>
            <a:stCxn id="12" idx="3"/>
          </p:cNvCxnSpPr>
          <p:nvPr/>
        </p:nvCxnSpPr>
        <p:spPr>
          <a:xfrm>
            <a:off x="8028384" y="2095982"/>
            <a:ext cx="288032" cy="3133218"/>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Соединительная линия уступом 35"/>
          <p:cNvCxnSpPr>
            <a:stCxn id="10" idx="2"/>
            <a:endCxn id="9" idx="0"/>
          </p:cNvCxnSpPr>
          <p:nvPr/>
        </p:nvCxnSpPr>
        <p:spPr>
          <a:xfrm rot="16200000" flipH="1">
            <a:off x="6340842" y="4297742"/>
            <a:ext cx="494764" cy="1368152"/>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Соединительная линия уступом 37"/>
          <p:cNvCxnSpPr>
            <a:stCxn id="10" idx="2"/>
            <a:endCxn id="7" idx="0"/>
          </p:cNvCxnSpPr>
          <p:nvPr/>
        </p:nvCxnSpPr>
        <p:spPr>
          <a:xfrm rot="5400000">
            <a:off x="3748554" y="3073606"/>
            <a:ext cx="494764" cy="3816424"/>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Соединительная линия уступом 40"/>
          <p:cNvCxnSpPr>
            <a:stCxn id="10" idx="2"/>
          </p:cNvCxnSpPr>
          <p:nvPr/>
        </p:nvCxnSpPr>
        <p:spPr>
          <a:xfrm rot="5400000">
            <a:off x="5602760" y="4927812"/>
            <a:ext cx="494764" cy="108012"/>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Соединительная линия уступом 45"/>
          <p:cNvCxnSpPr>
            <a:stCxn id="11" idx="3"/>
            <a:endCxn id="10" idx="3"/>
          </p:cNvCxnSpPr>
          <p:nvPr/>
        </p:nvCxnSpPr>
        <p:spPr>
          <a:xfrm>
            <a:off x="7668344" y="3447584"/>
            <a:ext cx="12700" cy="1102186"/>
          </a:xfrm>
          <a:prstGeom prst="bentConnector3">
            <a:avLst>
              <a:gd name="adj1" fmla="val 1179307"/>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3" name="Shape 52"/>
          <p:cNvCxnSpPr/>
          <p:nvPr/>
        </p:nvCxnSpPr>
        <p:spPr>
          <a:xfrm rot="16200000" flipH="1">
            <a:off x="1655676" y="3320988"/>
            <a:ext cx="2808312" cy="1008112"/>
          </a:xfrm>
          <a:prstGeom prst="bentConnector3">
            <a:avLst>
              <a:gd name="adj1" fmla="val 7863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8" name="Shape 67"/>
          <p:cNvCxnSpPr>
            <a:stCxn id="11" idx="3"/>
          </p:cNvCxnSpPr>
          <p:nvPr/>
        </p:nvCxnSpPr>
        <p:spPr>
          <a:xfrm flipV="1">
            <a:off x="7668344" y="2420888"/>
            <a:ext cx="144016" cy="1026696"/>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251520" y="2780928"/>
            <a:ext cx="738664" cy="1440160"/>
          </a:xfrm>
          <a:prstGeom prst="rect">
            <a:avLst/>
          </a:prstGeom>
          <a:noFill/>
          <a:ln>
            <a:solidFill>
              <a:schemeClr val="bg1"/>
            </a:solidFill>
          </a:ln>
        </p:spPr>
        <p:txBody>
          <a:bodyPr vert="vert270" wrap="square" rtlCol="0">
            <a:spAutoFit/>
          </a:bodyPr>
          <a:lstStyle/>
          <a:p>
            <a:pPr algn="ctr"/>
            <a:r>
              <a:rPr lang="ru-RU" b="1" dirty="0" smtClean="0">
                <a:solidFill>
                  <a:schemeClr val="bg1"/>
                </a:solidFill>
              </a:rPr>
              <a:t>Органы власти</a:t>
            </a:r>
            <a:endParaRPr lang="ru-RU" b="1" dirty="0">
              <a:solidFill>
                <a:schemeClr val="bg1"/>
              </a:solidFill>
            </a:endParaRPr>
          </a:p>
        </p:txBody>
      </p:sp>
      <p:cxnSp>
        <p:nvCxnSpPr>
          <p:cNvPr id="76" name="Shape 75"/>
          <p:cNvCxnSpPr>
            <a:stCxn id="74" idx="0"/>
          </p:cNvCxnSpPr>
          <p:nvPr/>
        </p:nvCxnSpPr>
        <p:spPr>
          <a:xfrm rot="5400000" flipH="1" flipV="1">
            <a:off x="976246" y="1561438"/>
            <a:ext cx="864096" cy="157488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8" name="Shape 77"/>
          <p:cNvCxnSpPr>
            <a:stCxn id="74" idx="2"/>
            <a:endCxn id="10" idx="1"/>
          </p:cNvCxnSpPr>
          <p:nvPr/>
        </p:nvCxnSpPr>
        <p:spPr>
          <a:xfrm rot="16200000" flipH="1">
            <a:off x="2216061" y="2625879"/>
            <a:ext cx="328682" cy="3519100"/>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0" name="Соединительная линия уступом 79"/>
          <p:cNvCxnSpPr>
            <a:stCxn id="74" idx="3"/>
          </p:cNvCxnSpPr>
          <p:nvPr/>
        </p:nvCxnSpPr>
        <p:spPr>
          <a:xfrm>
            <a:off x="990184" y="3501008"/>
            <a:ext cx="2285672" cy="288032"/>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4" name="Соединительная линия уступом 83"/>
          <p:cNvCxnSpPr>
            <a:stCxn id="74" idx="2"/>
            <a:endCxn id="9" idx="2"/>
          </p:cNvCxnSpPr>
          <p:nvPr/>
        </p:nvCxnSpPr>
        <p:spPr>
          <a:xfrm rot="16200000" flipH="1">
            <a:off x="3119355" y="1722585"/>
            <a:ext cx="1654443" cy="6651448"/>
          </a:xfrm>
          <a:prstGeom prst="bentConnector3">
            <a:avLst>
              <a:gd name="adj1" fmla="val 113817"/>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6" name="Соединительная линия уступом 85"/>
          <p:cNvCxnSpPr>
            <a:stCxn id="74" idx="2"/>
            <a:endCxn id="8" idx="2"/>
          </p:cNvCxnSpPr>
          <p:nvPr/>
        </p:nvCxnSpPr>
        <p:spPr>
          <a:xfrm rot="16200000" flipH="1">
            <a:off x="1823211" y="3018729"/>
            <a:ext cx="1654443" cy="4059160"/>
          </a:xfrm>
          <a:prstGeom prst="bentConnector3">
            <a:avLst>
              <a:gd name="adj1" fmla="val 113817"/>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8" name="Соединительная линия уступом 87"/>
          <p:cNvCxnSpPr>
            <a:stCxn id="74" idx="2"/>
            <a:endCxn id="7" idx="2"/>
          </p:cNvCxnSpPr>
          <p:nvPr/>
        </p:nvCxnSpPr>
        <p:spPr>
          <a:xfrm rot="16200000" flipH="1">
            <a:off x="527067" y="4314873"/>
            <a:ext cx="1654443" cy="1466872"/>
          </a:xfrm>
          <a:prstGeom prst="bentConnector3">
            <a:avLst>
              <a:gd name="adj1" fmla="val 113817"/>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395536" y="2564904"/>
            <a:ext cx="8568952" cy="1470025"/>
          </a:xfrm>
        </p:spPr>
        <p:txBody>
          <a:bodyPr>
            <a:normAutofit fontScale="90000"/>
          </a:bodyPr>
          <a:lstStyle/>
          <a:p>
            <a:r>
              <a:rPr lang="ru-RU" sz="3600" u="sng" dirty="0" smtClean="0">
                <a:solidFill>
                  <a:srgbClr val="FFFF00"/>
                </a:solidFill>
                <a:latin typeface="+mj-lt"/>
                <a:ea typeface="+mj-ea"/>
                <a:cs typeface="+mj-cs"/>
              </a:rPr>
              <a:t>Правовые</a:t>
            </a:r>
            <a:r>
              <a:rPr lang="ru-RU" sz="3600" dirty="0" smtClean="0">
                <a:solidFill>
                  <a:schemeClr val="bg1"/>
                </a:solidFill>
                <a:latin typeface="+mj-lt"/>
                <a:ea typeface="+mj-ea"/>
                <a:cs typeface="+mj-cs"/>
              </a:rPr>
              <a:t> основы жилищного управления заложены в статьях </a:t>
            </a:r>
            <a:r>
              <a:rPr lang="ru-RU" sz="3600" b="1" dirty="0" smtClean="0">
                <a:solidFill>
                  <a:srgbClr val="FFFF00"/>
                </a:solidFill>
                <a:latin typeface="+mj-lt"/>
                <a:ea typeface="+mj-ea"/>
                <a:cs typeface="+mj-cs"/>
              </a:rPr>
              <a:t>25, 30, 35, 36, 40, 45, 46, 57 Конституции </a:t>
            </a:r>
            <a:r>
              <a:rPr lang="ru-RU" sz="3600" dirty="0" smtClean="0">
                <a:solidFill>
                  <a:srgbClr val="FFFF00"/>
                </a:solidFill>
                <a:latin typeface="+mj-lt"/>
                <a:ea typeface="+mj-ea"/>
                <a:cs typeface="+mj-cs"/>
              </a:rPr>
              <a:t>РФ, </a:t>
            </a:r>
            <a:r>
              <a:rPr lang="ru-RU" sz="3600" dirty="0" smtClean="0">
                <a:solidFill>
                  <a:schemeClr val="bg1"/>
                </a:solidFill>
                <a:latin typeface="+mj-lt"/>
                <a:ea typeface="+mj-ea"/>
                <a:cs typeface="+mj-cs"/>
              </a:rPr>
              <a:t/>
            </a:r>
            <a:br>
              <a:rPr lang="ru-RU" sz="3600" dirty="0" smtClean="0">
                <a:solidFill>
                  <a:schemeClr val="bg1"/>
                </a:solidFill>
                <a:latin typeface="+mj-lt"/>
                <a:ea typeface="+mj-ea"/>
                <a:cs typeface="+mj-cs"/>
              </a:rPr>
            </a:br>
            <a:r>
              <a:rPr lang="ru-RU" sz="3600" dirty="0" smtClean="0">
                <a:solidFill>
                  <a:schemeClr val="bg1"/>
                </a:solidFill>
                <a:latin typeface="+mj-lt"/>
                <a:ea typeface="+mj-ea"/>
                <a:cs typeface="+mj-cs"/>
              </a:rPr>
              <a:t>закрепившей жилищные права граждан </a:t>
            </a:r>
            <a:endParaRPr lang="ru-RU" sz="3600" dirty="0">
              <a:solidFill>
                <a:schemeClr val="bg1"/>
              </a:solidFill>
            </a:endParaRPr>
          </a:p>
        </p:txBody>
      </p:sp>
    </p:spTree>
  </p:cSld>
  <p:clrMapOvr>
    <a:masterClrMapping/>
  </p:clrMapOvr>
  <p:transition spd="slow">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38242" name="Picture 2"/>
          <p:cNvPicPr>
            <a:picLocks noChangeAspect="1" noChangeArrowheads="1"/>
          </p:cNvPicPr>
          <p:nvPr/>
        </p:nvPicPr>
        <p:blipFill>
          <a:blip r:embed="rId2" cstate="print"/>
          <a:srcRect l="29051" t="8485" r="26121" b="6250"/>
          <a:stretch>
            <a:fillRect/>
          </a:stretch>
        </p:blipFill>
        <p:spPr bwMode="auto">
          <a:xfrm>
            <a:off x="1331639" y="0"/>
            <a:ext cx="6413067" cy="6858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39266" name="Picture 2"/>
          <p:cNvPicPr>
            <a:picLocks noChangeAspect="1" noChangeArrowheads="1"/>
          </p:cNvPicPr>
          <p:nvPr/>
        </p:nvPicPr>
        <p:blipFill>
          <a:blip r:embed="rId2" cstate="print"/>
          <a:srcRect l="29051" t="8485" r="29722" b="15719"/>
          <a:stretch>
            <a:fillRect/>
          </a:stretch>
        </p:blipFill>
        <p:spPr bwMode="auto">
          <a:xfrm>
            <a:off x="1331639" y="0"/>
            <a:ext cx="6634709" cy="6858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40290" name="Picture 2"/>
          <p:cNvPicPr>
            <a:picLocks noChangeAspect="1" noChangeArrowheads="1"/>
          </p:cNvPicPr>
          <p:nvPr/>
        </p:nvPicPr>
        <p:blipFill>
          <a:blip r:embed="rId2" cstate="print"/>
          <a:srcRect l="30712" t="8485" r="29722" b="6250"/>
          <a:stretch>
            <a:fillRect/>
          </a:stretch>
        </p:blipFill>
        <p:spPr bwMode="auto">
          <a:xfrm>
            <a:off x="1619672" y="0"/>
            <a:ext cx="5688632" cy="6892256"/>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dirty="0"/>
          </a:p>
        </p:txBody>
      </p:sp>
      <p:pic>
        <p:nvPicPr>
          <p:cNvPr id="141314" name="Picture 2"/>
          <p:cNvPicPr>
            <a:picLocks noChangeAspect="1" noChangeArrowheads="1"/>
          </p:cNvPicPr>
          <p:nvPr/>
        </p:nvPicPr>
        <p:blipFill>
          <a:blip r:embed="rId2" cstate="print"/>
          <a:srcRect l="28598" t="11170" r="30347" b="81671"/>
          <a:stretch>
            <a:fillRect/>
          </a:stretch>
        </p:blipFill>
        <p:spPr bwMode="auto">
          <a:xfrm>
            <a:off x="611560" y="253588"/>
            <a:ext cx="7416824" cy="727140"/>
          </a:xfrm>
          <a:prstGeom prst="rect">
            <a:avLst/>
          </a:prstGeom>
          <a:noFill/>
          <a:ln w="9525">
            <a:noFill/>
            <a:miter lim="800000"/>
            <a:headEnd/>
            <a:tailEnd/>
          </a:ln>
        </p:spPr>
      </p:pic>
      <p:pic>
        <p:nvPicPr>
          <p:cNvPr id="141315" name="Picture 3"/>
          <p:cNvPicPr>
            <a:picLocks noChangeAspect="1" noChangeArrowheads="1"/>
          </p:cNvPicPr>
          <p:nvPr/>
        </p:nvPicPr>
        <p:blipFill>
          <a:blip r:embed="rId2" cstate="print"/>
          <a:srcRect l="28783" t="36421" r="30133" b="5501"/>
          <a:stretch>
            <a:fillRect/>
          </a:stretch>
        </p:blipFill>
        <p:spPr bwMode="auto">
          <a:xfrm>
            <a:off x="611560" y="963342"/>
            <a:ext cx="7416824" cy="5894657"/>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5" name="Picture 2"/>
          <p:cNvPicPr>
            <a:picLocks noChangeAspect="1" noChangeArrowheads="1"/>
          </p:cNvPicPr>
          <p:nvPr/>
        </p:nvPicPr>
        <p:blipFill>
          <a:blip r:embed="rId2" cstate="print"/>
          <a:srcRect l="31265" t="9469" r="29722" b="57240"/>
          <a:stretch>
            <a:fillRect/>
          </a:stretch>
        </p:blipFill>
        <p:spPr bwMode="auto">
          <a:xfrm>
            <a:off x="1331641" y="0"/>
            <a:ext cx="6912768" cy="3356992"/>
          </a:xfrm>
          <a:prstGeom prst="rect">
            <a:avLst/>
          </a:prstGeom>
          <a:noFill/>
          <a:ln w="9525">
            <a:noFill/>
            <a:miter lim="800000"/>
            <a:headEnd/>
            <a:tailEnd/>
          </a:ln>
        </p:spPr>
      </p:pic>
      <p:pic>
        <p:nvPicPr>
          <p:cNvPr id="6" name="Picture 2"/>
          <p:cNvPicPr>
            <a:picLocks noChangeAspect="1" noChangeArrowheads="1"/>
          </p:cNvPicPr>
          <p:nvPr/>
        </p:nvPicPr>
        <p:blipFill>
          <a:blip r:embed="rId2" cstate="print"/>
          <a:srcRect l="31265" t="59574" r="29722" b="6250"/>
          <a:stretch>
            <a:fillRect/>
          </a:stretch>
        </p:blipFill>
        <p:spPr bwMode="auto">
          <a:xfrm>
            <a:off x="1331639" y="3356992"/>
            <a:ext cx="6912769" cy="3429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rgbClr val="FFFF00"/>
          </a:solidFill>
        </p:spPr>
        <p:txBody>
          <a:bodyPr/>
          <a:lstStyle/>
          <a:p>
            <a:r>
              <a:rPr lang="ru-RU" dirty="0" smtClean="0">
                <a:solidFill>
                  <a:schemeClr val="tx1"/>
                </a:solidFill>
              </a:rPr>
              <a:t>Капитальный ремонт </a:t>
            </a:r>
            <a:endParaRPr lang="ru-RU" dirty="0">
              <a:solidFill>
                <a:schemeClr val="tx1"/>
              </a:solidFill>
            </a:endParaRPr>
          </a:p>
        </p:txBody>
      </p:sp>
      <p:sp>
        <p:nvSpPr>
          <p:cNvPr id="3" name="Содержимое 2"/>
          <p:cNvSpPr>
            <a:spLocks noGrp="1"/>
          </p:cNvSpPr>
          <p:nvPr>
            <p:ph idx="1"/>
          </p:nvPr>
        </p:nvSpPr>
        <p:spPr>
          <a:xfrm>
            <a:off x="457200" y="1600200"/>
            <a:ext cx="8686800" cy="4525963"/>
          </a:xfrm>
        </p:spPr>
        <p:txBody>
          <a:bodyPr/>
          <a:lstStyle/>
          <a:p>
            <a:pPr>
              <a:buNone/>
            </a:pPr>
            <a:r>
              <a:rPr lang="ru-RU" dirty="0" smtClean="0">
                <a:solidFill>
                  <a:schemeClr val="bg1"/>
                </a:solidFill>
              </a:rPr>
              <a:t>Капитальному ремонту подлежит имущество, </a:t>
            </a:r>
            <a:r>
              <a:rPr lang="ru-RU" dirty="0" smtClean="0">
                <a:solidFill>
                  <a:srgbClr val="FFFF00"/>
                </a:solidFill>
              </a:rPr>
              <a:t>нормативное техническое состояние которого невозможно </a:t>
            </a:r>
            <a:r>
              <a:rPr lang="ru-RU" dirty="0" smtClean="0">
                <a:solidFill>
                  <a:schemeClr val="bg1"/>
                </a:solidFill>
              </a:rPr>
              <a:t>обеспечить в процессе текущего содержания и проведения текущего ремонта, за исключением случаев, когда МКД признаны, в установленном Правительством РФ порядке, аварийными, подлежащими расселению и сносу</a:t>
            </a:r>
            <a:endParaRPr lang="ru-RU" b="1" dirty="0">
              <a:solidFill>
                <a:schemeClr val="bg1"/>
              </a:solidFill>
            </a:endParaRPr>
          </a:p>
        </p:txBody>
      </p:sp>
    </p:spTree>
  </p:cSld>
  <p:clrMapOvr>
    <a:masterClrMapping/>
  </p:clrMapOvr>
  <p:transition spd="slow">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0"/>
            <a:ext cx="7848872" cy="1628800"/>
          </a:xfrm>
          <a:solidFill>
            <a:srgbClr val="FFFF00"/>
          </a:solidFill>
        </p:spPr>
        <p:txBody>
          <a:bodyPr/>
          <a:lstStyle/>
          <a:p>
            <a:pPr algn="l"/>
            <a:r>
              <a:rPr lang="ru-RU" sz="3600" dirty="0" smtClean="0">
                <a:solidFill>
                  <a:schemeClr val="tx1"/>
                </a:solidFill>
              </a:rPr>
              <a:t>Основание и необходимость проведения капитального ремонта устанавливается и определяется:</a:t>
            </a:r>
            <a:endParaRPr lang="ru-RU" sz="3600" dirty="0">
              <a:solidFill>
                <a:schemeClr val="tx1"/>
              </a:solidFill>
            </a:endParaRPr>
          </a:p>
        </p:txBody>
      </p:sp>
      <p:sp>
        <p:nvSpPr>
          <p:cNvPr id="3" name="Содержимое 2"/>
          <p:cNvSpPr>
            <a:spLocks noGrp="1"/>
          </p:cNvSpPr>
          <p:nvPr>
            <p:ph idx="1"/>
          </p:nvPr>
        </p:nvSpPr>
        <p:spPr>
          <a:xfrm>
            <a:off x="251520" y="1628800"/>
            <a:ext cx="8686800" cy="4525963"/>
          </a:xfrm>
          <a:solidFill>
            <a:schemeClr val="bg1"/>
          </a:solidFill>
          <a:ln w="57150">
            <a:solidFill>
              <a:srgbClr val="FFFF00"/>
            </a:solidFill>
          </a:ln>
        </p:spPr>
        <p:txBody>
          <a:bodyPr/>
          <a:lstStyle/>
          <a:p>
            <a:pPr>
              <a:buFontTx/>
              <a:buChar char="-"/>
            </a:pPr>
            <a:r>
              <a:rPr lang="ru-RU" sz="2400" dirty="0" smtClean="0"/>
              <a:t>законодательством РФ, в том числе требованиями технических регламентов, санитарно- эпидемиологическими требованиями; </a:t>
            </a:r>
          </a:p>
          <a:p>
            <a:pPr>
              <a:buFontTx/>
              <a:buChar char="-"/>
            </a:pPr>
            <a:r>
              <a:rPr lang="ru-RU" sz="2400" dirty="0" smtClean="0"/>
              <a:t>технологическими требованиями, в том числе прописанными в инструкции по эксплуатации многоквартирного;</a:t>
            </a:r>
          </a:p>
          <a:p>
            <a:pPr>
              <a:buFontTx/>
              <a:buChar char="-"/>
            </a:pPr>
            <a:r>
              <a:rPr lang="ru-RU" sz="2400" dirty="0" smtClean="0"/>
              <a:t>предписаниями, выданными контролирующими и (или) надзорными органами; </a:t>
            </a:r>
          </a:p>
          <a:p>
            <a:pPr>
              <a:buFontTx/>
              <a:buChar char="-"/>
            </a:pPr>
            <a:r>
              <a:rPr lang="ru-RU" sz="2400" dirty="0" smtClean="0"/>
              <a:t>отчетами, сделанными по итогам инструментальных осмотров, обследования, мониторинга технического состояния имущества</a:t>
            </a:r>
            <a:endParaRPr lang="ru-RU" sz="2400" b="1" dirty="0"/>
          </a:p>
        </p:txBody>
      </p:sp>
    </p:spTree>
  </p:cSld>
  <p:clrMapOvr>
    <a:masterClrMapping/>
  </p:clrMapOvr>
  <p:transition spd="slow">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chemeClr val="bg1"/>
                </a:solidFill>
              </a:rPr>
              <a:t>Капитальный ремонт </a:t>
            </a:r>
            <a:endParaRPr lang="ru-RU" dirty="0">
              <a:solidFill>
                <a:schemeClr val="bg1"/>
              </a:solidFill>
            </a:endParaRPr>
          </a:p>
        </p:txBody>
      </p:sp>
      <p:sp>
        <p:nvSpPr>
          <p:cNvPr id="3" name="Содержимое 2"/>
          <p:cNvSpPr>
            <a:spLocks noGrp="1"/>
          </p:cNvSpPr>
          <p:nvPr>
            <p:ph idx="1"/>
          </p:nvPr>
        </p:nvSpPr>
        <p:spPr>
          <a:xfrm>
            <a:off x="395536" y="1556792"/>
            <a:ext cx="8748464" cy="4569371"/>
          </a:xfrm>
        </p:spPr>
        <p:txBody>
          <a:bodyPr/>
          <a:lstStyle/>
          <a:p>
            <a:pPr>
              <a:buNone/>
            </a:pPr>
            <a:r>
              <a:rPr lang="ru-RU" dirty="0" smtClean="0">
                <a:solidFill>
                  <a:schemeClr val="bg1"/>
                </a:solidFill>
              </a:rPr>
              <a:t>подразделяется на следующие виды: </a:t>
            </a:r>
          </a:p>
          <a:p>
            <a:pPr>
              <a:buNone/>
            </a:pPr>
            <a:endParaRPr lang="ru-RU" dirty="0" smtClean="0">
              <a:solidFill>
                <a:schemeClr val="bg1"/>
              </a:solidFill>
            </a:endParaRPr>
          </a:p>
          <a:p>
            <a:pPr>
              <a:buFontTx/>
              <a:buChar char="-"/>
            </a:pPr>
            <a:r>
              <a:rPr lang="ru-RU" b="1" dirty="0" smtClean="0">
                <a:solidFill>
                  <a:srgbClr val="FFFF00"/>
                </a:solidFill>
              </a:rPr>
              <a:t>комплексный капитальный ремонт</a:t>
            </a:r>
          </a:p>
          <a:p>
            <a:pPr>
              <a:buFontTx/>
              <a:buChar char="-"/>
            </a:pPr>
            <a:r>
              <a:rPr lang="ru-RU" b="1" dirty="0" smtClean="0">
                <a:solidFill>
                  <a:srgbClr val="FFFF00"/>
                </a:solidFill>
              </a:rPr>
              <a:t>выборочный капитальный ремонт</a:t>
            </a:r>
            <a:endParaRPr lang="ru-RU" b="1" dirty="0">
              <a:solidFill>
                <a:srgbClr val="FFFF00"/>
              </a:solidFill>
            </a:endParaRPr>
          </a:p>
        </p:txBody>
      </p:sp>
    </p:spTree>
  </p:cSld>
  <p:clrMapOvr>
    <a:masterClrMapping/>
  </p:clrMapOvr>
  <p:transition spd="slow">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Заголовок 1"/>
          <p:cNvSpPr>
            <a:spLocks noGrp="1"/>
          </p:cNvSpPr>
          <p:nvPr>
            <p:ph type="title"/>
          </p:nvPr>
        </p:nvSpPr>
        <p:spPr>
          <a:xfrm>
            <a:off x="250825" y="0"/>
            <a:ext cx="8374063" cy="971550"/>
          </a:xfrm>
        </p:spPr>
        <p:txBody>
          <a:bodyPr/>
          <a:lstStyle/>
          <a:p>
            <a:pPr algn="ctr"/>
            <a:r>
              <a:rPr lang="ru-RU" sz="4400" dirty="0" smtClean="0">
                <a:solidFill>
                  <a:schemeClr val="bg1"/>
                </a:solidFill>
              </a:rPr>
              <a:t>МКД в аварийном состоянии</a:t>
            </a:r>
          </a:p>
        </p:txBody>
      </p:sp>
      <p:pic>
        <p:nvPicPr>
          <p:cNvPr id="51203" name="Объект 3"/>
          <p:cNvPicPr>
            <a:picLocks noGrp="1" noChangeAspect="1"/>
          </p:cNvPicPr>
          <p:nvPr>
            <p:ph idx="1"/>
          </p:nvPr>
        </p:nvPicPr>
        <p:blipFill>
          <a:blip r:embed="rId2" cstate="print"/>
          <a:srcRect/>
          <a:stretch>
            <a:fillRect/>
          </a:stretch>
        </p:blipFill>
        <p:spPr>
          <a:xfrm>
            <a:off x="0" y="1052513"/>
            <a:ext cx="5435600" cy="4351337"/>
          </a:xfrm>
        </p:spPr>
      </p:pic>
      <p:pic>
        <p:nvPicPr>
          <p:cNvPr id="51204" name="Рисунок 4"/>
          <p:cNvPicPr>
            <a:picLocks noChangeAspect="1"/>
          </p:cNvPicPr>
          <p:nvPr/>
        </p:nvPicPr>
        <p:blipFill>
          <a:blip r:embed="rId3" cstate="print"/>
          <a:srcRect/>
          <a:stretch>
            <a:fillRect/>
          </a:stretch>
        </p:blipFill>
        <p:spPr bwMode="auto">
          <a:xfrm>
            <a:off x="5148263" y="908050"/>
            <a:ext cx="3995737" cy="4537075"/>
          </a:xfrm>
          <a:prstGeom prst="rect">
            <a:avLst/>
          </a:prstGeom>
          <a:noFill/>
          <a:ln w="9525">
            <a:noFill/>
            <a:miter lim="800000"/>
            <a:headEnd/>
            <a:tailEnd/>
          </a:ln>
        </p:spPr>
      </p:pic>
      <p:sp>
        <p:nvSpPr>
          <p:cNvPr id="6" name="TextBox 5"/>
          <p:cNvSpPr txBox="1"/>
          <p:nvPr/>
        </p:nvSpPr>
        <p:spPr>
          <a:xfrm>
            <a:off x="0" y="5516563"/>
            <a:ext cx="9144000" cy="1201737"/>
          </a:xfrm>
          <a:prstGeom prst="rect">
            <a:avLst/>
          </a:prstGeom>
          <a:solidFill>
            <a:srgbClr val="FFFF00"/>
          </a:solidFill>
        </p:spPr>
        <p:txBody>
          <a:bodyPr>
            <a:spAutoFit/>
          </a:bodyPr>
          <a:lstStyle/>
          <a:p>
            <a:pPr algn="ctr">
              <a:defRPr/>
            </a:pPr>
            <a:r>
              <a:rPr lang="ru-RU" sz="2400" dirty="0">
                <a:latin typeface="+mn-lt"/>
                <a:cs typeface="Arial" panose="020B0604020202020204" pitchFamily="34" charset="0"/>
              </a:rPr>
              <a:t>Необходимость в проведении комплексного капитального ремонта возникает в среднем каждые 30 лет эксплуатации дома, а проведение выборочного капитального ремонта – каждые 15-20 лет</a:t>
            </a:r>
          </a:p>
        </p:txBody>
      </p:sp>
    </p:spTree>
  </p:cSld>
  <p:clrMapOvr>
    <a:masterClrMapping/>
  </p:clrMapOvr>
  <p:transition spd="slow">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6988"/>
            <a:ext cx="9144000" cy="1439764"/>
          </a:xfrm>
          <a:solidFill>
            <a:schemeClr val="bg1"/>
          </a:solidFill>
        </p:spPr>
        <p:txBody>
          <a:bodyPr>
            <a:noAutofit/>
          </a:bodyPr>
          <a:lstStyle/>
          <a:p>
            <a:pPr>
              <a:defRPr/>
            </a:pPr>
            <a:r>
              <a:rPr lang="ru-RU" sz="3200" dirty="0" smtClean="0">
                <a:latin typeface="+mn-lt"/>
                <a:cs typeface="Arial" pitchFamily="34" charset="0"/>
              </a:rPr>
              <a:t> В перечень работ, который может финансироваться за счет средств фонда капитального ремонта входят:</a:t>
            </a:r>
            <a:endParaRPr lang="ru-RU" sz="3200" dirty="0">
              <a:latin typeface="+mn-lt"/>
              <a:cs typeface="Arial" pitchFamily="34" charset="0"/>
            </a:endParaRPr>
          </a:p>
        </p:txBody>
      </p:sp>
      <p:sp>
        <p:nvSpPr>
          <p:cNvPr id="73731" name="Содержимое 2"/>
          <p:cNvSpPr>
            <a:spLocks noGrp="1"/>
          </p:cNvSpPr>
          <p:nvPr>
            <p:ph idx="1"/>
          </p:nvPr>
        </p:nvSpPr>
        <p:spPr>
          <a:xfrm>
            <a:off x="0" y="1412875"/>
            <a:ext cx="8964613" cy="1214438"/>
          </a:xfrm>
        </p:spPr>
        <p:txBody>
          <a:bodyPr/>
          <a:lstStyle/>
          <a:p>
            <a:pPr>
              <a:buFont typeface="Arial" charset="0"/>
              <a:buNone/>
            </a:pPr>
            <a:r>
              <a:rPr lang="ru-RU" sz="2400" dirty="0" smtClean="0">
                <a:solidFill>
                  <a:schemeClr val="bg1"/>
                </a:solidFill>
                <a:cs typeface="Arial" charset="0"/>
              </a:rPr>
              <a:t>1) ремонт внутридомовых, водоотведения; инженерных систем </a:t>
            </a:r>
            <a:r>
              <a:rPr lang="ru-RU" sz="2400" dirty="0" err="1" smtClean="0">
                <a:solidFill>
                  <a:schemeClr val="bg1"/>
                </a:solidFill>
                <a:cs typeface="Arial" charset="0"/>
              </a:rPr>
              <a:t>электро</a:t>
            </a:r>
            <a:r>
              <a:rPr lang="ru-RU" sz="2400" dirty="0" smtClean="0">
                <a:solidFill>
                  <a:schemeClr val="bg1"/>
                </a:solidFill>
                <a:cs typeface="Arial" charset="0"/>
              </a:rPr>
              <a:t>-, тепло-, </a:t>
            </a:r>
            <a:r>
              <a:rPr lang="ru-RU" sz="2400" dirty="0" err="1" smtClean="0">
                <a:solidFill>
                  <a:schemeClr val="bg1"/>
                </a:solidFill>
                <a:cs typeface="Arial" charset="0"/>
              </a:rPr>
              <a:t>газо</a:t>
            </a:r>
            <a:r>
              <a:rPr lang="ru-RU" sz="2400" dirty="0" smtClean="0">
                <a:solidFill>
                  <a:schemeClr val="bg1"/>
                </a:solidFill>
                <a:cs typeface="Arial" charset="0"/>
              </a:rPr>
              <a:t>-, водоснабжения</a:t>
            </a:r>
          </a:p>
          <a:p>
            <a:pPr>
              <a:buFont typeface="Arial" charset="0"/>
              <a:buNone/>
            </a:pPr>
            <a:endParaRPr lang="ru-RU" sz="2400" dirty="0" smtClean="0">
              <a:cs typeface="Arial" charset="0"/>
            </a:endParaRPr>
          </a:p>
        </p:txBody>
      </p:sp>
      <p:pic>
        <p:nvPicPr>
          <p:cNvPr id="73732" name="Picture 2" descr="C:\Users\Гневановы\Desktop\99834202.jpg"/>
          <p:cNvPicPr>
            <a:picLocks noChangeAspect="1" noChangeArrowheads="1"/>
          </p:cNvPicPr>
          <p:nvPr/>
        </p:nvPicPr>
        <p:blipFill>
          <a:blip r:embed="rId2" cstate="print"/>
          <a:srcRect/>
          <a:stretch>
            <a:fillRect/>
          </a:stretch>
        </p:blipFill>
        <p:spPr bwMode="auto">
          <a:xfrm>
            <a:off x="1357313" y="2857500"/>
            <a:ext cx="5572125" cy="3900488"/>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683568" y="2564904"/>
            <a:ext cx="7772400" cy="1470025"/>
          </a:xfrm>
        </p:spPr>
        <p:txBody>
          <a:bodyPr>
            <a:normAutofit fontScale="90000"/>
          </a:bodyPr>
          <a:lstStyle/>
          <a:p>
            <a:r>
              <a:rPr lang="ru-RU" sz="3600" dirty="0" smtClean="0">
                <a:solidFill>
                  <a:schemeClr val="bg1"/>
                </a:solidFill>
                <a:latin typeface="+mj-lt"/>
                <a:ea typeface="+mj-ea"/>
                <a:cs typeface="+mj-cs"/>
              </a:rPr>
              <a:t>Основным </a:t>
            </a:r>
            <a:r>
              <a:rPr lang="ru-RU" sz="3600" u="sng" dirty="0" smtClean="0">
                <a:solidFill>
                  <a:srgbClr val="FFFF00"/>
                </a:solidFill>
                <a:latin typeface="+mj-lt"/>
                <a:ea typeface="+mj-ea"/>
                <a:cs typeface="+mj-cs"/>
              </a:rPr>
              <a:t>законодательным</a:t>
            </a:r>
            <a:r>
              <a:rPr lang="ru-RU" sz="3600" u="sng" dirty="0" smtClean="0">
                <a:solidFill>
                  <a:schemeClr val="bg1"/>
                </a:solidFill>
                <a:latin typeface="+mj-lt"/>
                <a:ea typeface="+mj-ea"/>
                <a:cs typeface="+mj-cs"/>
              </a:rPr>
              <a:t> </a:t>
            </a:r>
            <a:r>
              <a:rPr lang="ru-RU" sz="3600" dirty="0" smtClean="0">
                <a:solidFill>
                  <a:schemeClr val="bg1"/>
                </a:solidFill>
                <a:latin typeface="+mj-lt"/>
                <a:ea typeface="+mj-ea"/>
                <a:cs typeface="+mj-cs"/>
              </a:rPr>
              <a:t>документом, регламентирующим вопросы жилищного управления, является </a:t>
            </a:r>
            <a:r>
              <a:rPr lang="ru-RU" sz="3600" b="1" dirty="0" smtClean="0">
                <a:solidFill>
                  <a:srgbClr val="FFFF00"/>
                </a:solidFill>
                <a:latin typeface="+mj-lt"/>
                <a:ea typeface="+mj-ea"/>
                <a:cs typeface="+mj-cs"/>
              </a:rPr>
              <a:t>Жилищный кодекс РФ</a:t>
            </a:r>
            <a:r>
              <a:rPr lang="ru-RU" sz="3600" dirty="0" smtClean="0">
                <a:solidFill>
                  <a:schemeClr val="bg1"/>
                </a:solidFill>
                <a:latin typeface="+mj-lt"/>
                <a:ea typeface="+mj-ea"/>
                <a:cs typeface="+mj-cs"/>
              </a:rPr>
              <a:t>, вступивший в действие 1 марта 2005 года</a:t>
            </a:r>
            <a:endParaRPr lang="ru-RU" sz="3600" dirty="0">
              <a:solidFill>
                <a:schemeClr val="bg1"/>
              </a:solidFill>
            </a:endParaRPr>
          </a:p>
        </p:txBody>
      </p:sp>
    </p:spTree>
  </p:cSld>
  <p:clrMapOvr>
    <a:masterClrMapping/>
  </p:clrMapOvr>
  <p:transition spd="slow">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Содержимое 2"/>
          <p:cNvSpPr>
            <a:spLocks noGrp="1"/>
          </p:cNvSpPr>
          <p:nvPr>
            <p:ph idx="1"/>
          </p:nvPr>
        </p:nvSpPr>
        <p:spPr>
          <a:xfrm>
            <a:off x="395288" y="1484313"/>
            <a:ext cx="3971925" cy="4414837"/>
          </a:xfrm>
        </p:spPr>
        <p:txBody>
          <a:bodyPr/>
          <a:lstStyle/>
          <a:p>
            <a:pPr>
              <a:buFont typeface="Arial" charset="0"/>
              <a:buNone/>
            </a:pPr>
            <a:r>
              <a:rPr lang="ru-RU" sz="2400" dirty="0" smtClean="0">
                <a:solidFill>
                  <a:schemeClr val="bg1"/>
                </a:solidFill>
                <a:cs typeface="Arial" charset="0"/>
              </a:rPr>
              <a:t>2) ремонт или замена лифтового оборудования, признанного непригодным для эксплуатации, при необходимости ремонт лифтовых шахт</a:t>
            </a:r>
            <a:r>
              <a:rPr lang="ru-RU" sz="2400" dirty="0" smtClean="0">
                <a:cs typeface="Arial" charset="0"/>
              </a:rPr>
              <a:t>;</a:t>
            </a:r>
          </a:p>
          <a:p>
            <a:endParaRPr lang="ru-RU" sz="2400" dirty="0" smtClean="0">
              <a:cs typeface="Arial" charset="0"/>
            </a:endParaRPr>
          </a:p>
        </p:txBody>
      </p:sp>
      <p:pic>
        <p:nvPicPr>
          <p:cNvPr id="74755" name="Picture 2" descr="C:\Users\Гневановы\Desktop\1_1.jpg"/>
          <p:cNvPicPr>
            <a:picLocks noChangeAspect="1" noChangeArrowheads="1"/>
          </p:cNvPicPr>
          <p:nvPr/>
        </p:nvPicPr>
        <p:blipFill>
          <a:blip r:embed="rId2" cstate="print"/>
          <a:srcRect/>
          <a:stretch>
            <a:fillRect/>
          </a:stretch>
        </p:blipFill>
        <p:spPr bwMode="auto">
          <a:xfrm>
            <a:off x="4786313" y="1125538"/>
            <a:ext cx="4178300" cy="5732462"/>
          </a:xfrm>
          <a:prstGeom prst="rect">
            <a:avLst/>
          </a:prstGeom>
          <a:noFill/>
          <a:ln w="9525">
            <a:noFill/>
            <a:miter lim="800000"/>
            <a:headEnd/>
            <a:tailEnd/>
          </a:ln>
        </p:spPr>
      </p:pic>
      <p:sp>
        <p:nvSpPr>
          <p:cNvPr id="6" name="Заголовок 1"/>
          <p:cNvSpPr txBox="1">
            <a:spLocks/>
          </p:cNvSpPr>
          <p:nvPr/>
        </p:nvSpPr>
        <p:spPr bwMode="auto">
          <a:xfrm>
            <a:off x="0" y="-26988"/>
            <a:ext cx="9144000" cy="1439764"/>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3200" b="0" i="0" u="none" strike="noStrike" kern="0" cap="none" spc="0" normalizeH="0" baseline="0" noProof="0" smtClean="0">
                <a:ln>
                  <a:noFill/>
                </a:ln>
                <a:solidFill>
                  <a:schemeClr val="tx2"/>
                </a:solidFill>
                <a:effectLst/>
                <a:uLnTx/>
                <a:uFillTx/>
                <a:latin typeface="+mn-lt"/>
                <a:ea typeface="+mj-ea"/>
                <a:cs typeface="Arial" pitchFamily="34" charset="0"/>
              </a:rPr>
              <a:t> В перечень работ, который может финансироваться за счет средств фонда капитального ремонта входят:</a:t>
            </a:r>
            <a:endParaRPr kumimoji="0" lang="ru-RU" sz="3200" b="0" i="0" u="none" strike="noStrike" kern="0" cap="none" spc="0" normalizeH="0" baseline="0" noProof="0" dirty="0">
              <a:ln>
                <a:noFill/>
              </a:ln>
              <a:solidFill>
                <a:schemeClr val="tx2"/>
              </a:solidFill>
              <a:effectLst/>
              <a:uLnTx/>
              <a:uFillTx/>
              <a:latin typeface="+mn-lt"/>
              <a:ea typeface="+mj-ea"/>
              <a:cs typeface="Arial" pitchFamily="34" charset="0"/>
            </a:endParaRPr>
          </a:p>
        </p:txBody>
      </p:sp>
    </p:spTree>
  </p:cSld>
  <p:clrMapOvr>
    <a:masterClrMapping/>
  </p:clrMapOvr>
  <p:transition spd="slow">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Содержимое 2"/>
          <p:cNvSpPr>
            <a:spLocks noGrp="1"/>
          </p:cNvSpPr>
          <p:nvPr>
            <p:ph idx="1"/>
          </p:nvPr>
        </p:nvSpPr>
        <p:spPr>
          <a:xfrm>
            <a:off x="611188" y="1419225"/>
            <a:ext cx="5900737" cy="714375"/>
          </a:xfrm>
        </p:spPr>
        <p:txBody>
          <a:bodyPr/>
          <a:lstStyle/>
          <a:p>
            <a:pPr>
              <a:buFont typeface="Arial" charset="0"/>
              <a:buNone/>
            </a:pPr>
            <a:r>
              <a:rPr lang="ru-RU" sz="2400" dirty="0" smtClean="0">
                <a:solidFill>
                  <a:schemeClr val="bg1"/>
                </a:solidFill>
                <a:cs typeface="Arial" charset="0"/>
              </a:rPr>
              <a:t>3) ремонт крыши;</a:t>
            </a:r>
          </a:p>
          <a:p>
            <a:endParaRPr lang="ru-RU" sz="2400" dirty="0" smtClean="0">
              <a:solidFill>
                <a:schemeClr val="bg1"/>
              </a:solidFill>
              <a:cs typeface="Arial" charset="0"/>
            </a:endParaRPr>
          </a:p>
        </p:txBody>
      </p:sp>
      <p:pic>
        <p:nvPicPr>
          <p:cNvPr id="75779" name="Picture 2" descr="C:\Users\Гневановы\Desktop\26708d0b42916f55076c9e3f2817fb16.jpg"/>
          <p:cNvPicPr>
            <a:picLocks noChangeAspect="1" noChangeArrowheads="1"/>
          </p:cNvPicPr>
          <p:nvPr/>
        </p:nvPicPr>
        <p:blipFill>
          <a:blip r:embed="rId2" cstate="print"/>
          <a:srcRect/>
          <a:stretch>
            <a:fillRect/>
          </a:stretch>
        </p:blipFill>
        <p:spPr bwMode="auto">
          <a:xfrm>
            <a:off x="755650" y="1919288"/>
            <a:ext cx="7345363" cy="4938712"/>
          </a:xfrm>
          <a:prstGeom prst="rect">
            <a:avLst/>
          </a:prstGeom>
          <a:noFill/>
          <a:ln w="9525">
            <a:noFill/>
            <a:miter lim="800000"/>
            <a:headEnd/>
            <a:tailEnd/>
          </a:ln>
        </p:spPr>
      </p:pic>
      <p:sp>
        <p:nvSpPr>
          <p:cNvPr id="5" name="Заголовок 1"/>
          <p:cNvSpPr txBox="1">
            <a:spLocks/>
          </p:cNvSpPr>
          <p:nvPr/>
        </p:nvSpPr>
        <p:spPr bwMode="auto">
          <a:xfrm>
            <a:off x="0" y="-26988"/>
            <a:ext cx="9144000" cy="1439764"/>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3200" b="0" i="0" u="none" strike="noStrike" kern="0" cap="none" spc="0" normalizeH="0" baseline="0" noProof="0" smtClean="0">
                <a:ln>
                  <a:noFill/>
                </a:ln>
                <a:solidFill>
                  <a:schemeClr val="tx2"/>
                </a:solidFill>
                <a:effectLst/>
                <a:uLnTx/>
                <a:uFillTx/>
                <a:latin typeface="+mn-lt"/>
                <a:ea typeface="+mj-ea"/>
                <a:cs typeface="Arial" pitchFamily="34" charset="0"/>
              </a:rPr>
              <a:t> В перечень работ, который может финансироваться за счет средств фонда капитального ремонта входят:</a:t>
            </a:r>
            <a:endParaRPr kumimoji="0" lang="ru-RU" sz="3200" b="0" i="0" u="none" strike="noStrike" kern="0" cap="none" spc="0" normalizeH="0" baseline="0" noProof="0" dirty="0">
              <a:ln>
                <a:noFill/>
              </a:ln>
              <a:solidFill>
                <a:schemeClr val="tx2"/>
              </a:solidFill>
              <a:effectLst/>
              <a:uLnTx/>
              <a:uFillTx/>
              <a:latin typeface="+mn-lt"/>
              <a:ea typeface="+mj-ea"/>
              <a:cs typeface="Arial" pitchFamily="34" charset="0"/>
            </a:endParaRPr>
          </a:p>
        </p:txBody>
      </p:sp>
    </p:spTree>
  </p:cSld>
  <p:clrMapOvr>
    <a:masterClrMapping/>
  </p:clrMapOvr>
  <p:transition spd="slow">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3" name="Picture 2" descr="C:\Users\Гневановы\Desktop\uteplenie-podvala.jpg"/>
          <p:cNvPicPr>
            <a:picLocks noChangeAspect="1" noChangeArrowheads="1"/>
          </p:cNvPicPr>
          <p:nvPr/>
        </p:nvPicPr>
        <p:blipFill>
          <a:blip r:embed="rId2" cstate="print"/>
          <a:srcRect t="8496"/>
          <a:stretch>
            <a:fillRect/>
          </a:stretch>
        </p:blipFill>
        <p:spPr bwMode="auto">
          <a:xfrm>
            <a:off x="714375" y="2204864"/>
            <a:ext cx="7458075" cy="4653136"/>
          </a:xfrm>
          <a:prstGeom prst="rect">
            <a:avLst/>
          </a:prstGeom>
          <a:noFill/>
          <a:ln w="9525">
            <a:noFill/>
            <a:miter lim="800000"/>
            <a:headEnd/>
            <a:tailEnd/>
          </a:ln>
        </p:spPr>
      </p:pic>
      <p:sp>
        <p:nvSpPr>
          <p:cNvPr id="7" name="Заголовок 1"/>
          <p:cNvSpPr txBox="1">
            <a:spLocks/>
          </p:cNvSpPr>
          <p:nvPr/>
        </p:nvSpPr>
        <p:spPr bwMode="auto">
          <a:xfrm>
            <a:off x="0" y="-26988"/>
            <a:ext cx="9144000" cy="1439764"/>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3200" b="0" i="0" u="none" strike="noStrike" kern="0" cap="none" spc="0" normalizeH="0" baseline="0" noProof="0" dirty="0" smtClean="0">
                <a:ln>
                  <a:noFill/>
                </a:ln>
                <a:solidFill>
                  <a:schemeClr val="tx2"/>
                </a:solidFill>
                <a:effectLst/>
                <a:uLnTx/>
                <a:uFillTx/>
                <a:latin typeface="+mn-lt"/>
                <a:ea typeface="+mj-ea"/>
                <a:cs typeface="Arial" pitchFamily="34" charset="0"/>
              </a:rPr>
              <a:t> В перечень работ, который может финансироваться за счет средств фонда капитального ремонта входят:</a:t>
            </a:r>
            <a:endParaRPr kumimoji="0" lang="ru-RU" sz="3200" b="0" i="0" u="none" strike="noStrike" kern="0" cap="none" spc="0" normalizeH="0" baseline="0" noProof="0" dirty="0">
              <a:ln>
                <a:noFill/>
              </a:ln>
              <a:solidFill>
                <a:schemeClr val="tx2"/>
              </a:solidFill>
              <a:effectLst/>
              <a:uLnTx/>
              <a:uFillTx/>
              <a:latin typeface="+mn-lt"/>
              <a:ea typeface="+mj-ea"/>
              <a:cs typeface="Arial" pitchFamily="34" charset="0"/>
            </a:endParaRPr>
          </a:p>
        </p:txBody>
      </p:sp>
      <p:sp>
        <p:nvSpPr>
          <p:cNvPr id="76802" name="Содержимое 2"/>
          <p:cNvSpPr>
            <a:spLocks noGrp="1"/>
          </p:cNvSpPr>
          <p:nvPr>
            <p:ph idx="1"/>
          </p:nvPr>
        </p:nvSpPr>
        <p:spPr>
          <a:xfrm>
            <a:off x="468313" y="1361579"/>
            <a:ext cx="7861300" cy="1203325"/>
          </a:xfrm>
        </p:spPr>
        <p:txBody>
          <a:bodyPr/>
          <a:lstStyle/>
          <a:p>
            <a:pPr>
              <a:buFont typeface="Arial" charset="0"/>
              <a:buNone/>
            </a:pPr>
            <a:r>
              <a:rPr lang="ru-RU" sz="2400" dirty="0" smtClean="0">
                <a:solidFill>
                  <a:schemeClr val="bg1"/>
                </a:solidFill>
                <a:cs typeface="Arial" charset="0"/>
              </a:rPr>
              <a:t>4) ремонт подвальных помещений, относящихся к общему имуществу в многоквартирных домах;</a:t>
            </a:r>
          </a:p>
          <a:p>
            <a:pPr>
              <a:buFont typeface="Arial" charset="0"/>
              <a:buNone/>
            </a:pPr>
            <a:endParaRPr lang="ru-RU" sz="2400" dirty="0" smtClean="0">
              <a:cs typeface="Arial" charset="0"/>
            </a:endParaRPr>
          </a:p>
        </p:txBody>
      </p:sp>
    </p:spTree>
  </p:cSld>
  <p:clrMapOvr>
    <a:masterClrMapping/>
  </p:clrMapOvr>
  <p:transition spd="slow">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Содержимое 2"/>
          <p:cNvSpPr>
            <a:spLocks noGrp="1"/>
          </p:cNvSpPr>
          <p:nvPr>
            <p:ph idx="1"/>
          </p:nvPr>
        </p:nvSpPr>
        <p:spPr>
          <a:xfrm>
            <a:off x="468313" y="1417910"/>
            <a:ext cx="8229600" cy="642938"/>
          </a:xfrm>
        </p:spPr>
        <p:txBody>
          <a:bodyPr/>
          <a:lstStyle/>
          <a:p>
            <a:pPr>
              <a:buFont typeface="Arial" charset="0"/>
              <a:buNone/>
            </a:pPr>
            <a:r>
              <a:rPr lang="ru-RU" sz="2400" dirty="0" smtClean="0">
                <a:solidFill>
                  <a:schemeClr val="bg1"/>
                </a:solidFill>
                <a:cs typeface="Arial" charset="0"/>
              </a:rPr>
              <a:t>5) ремонт фасада;</a:t>
            </a:r>
          </a:p>
        </p:txBody>
      </p:sp>
      <p:pic>
        <p:nvPicPr>
          <p:cNvPr id="77827" name="Picture 2" descr="C:\Users\Гневановы\Desktop\maxresdefault.jpg"/>
          <p:cNvPicPr>
            <a:picLocks noChangeAspect="1" noChangeArrowheads="1"/>
          </p:cNvPicPr>
          <p:nvPr/>
        </p:nvPicPr>
        <p:blipFill>
          <a:blip r:embed="rId2" cstate="print"/>
          <a:srcRect/>
          <a:stretch>
            <a:fillRect/>
          </a:stretch>
        </p:blipFill>
        <p:spPr bwMode="auto">
          <a:xfrm>
            <a:off x="611188" y="1916113"/>
            <a:ext cx="7693025" cy="4706937"/>
          </a:xfrm>
          <a:prstGeom prst="rect">
            <a:avLst/>
          </a:prstGeom>
          <a:noFill/>
          <a:ln w="9525">
            <a:noFill/>
            <a:miter lim="800000"/>
            <a:headEnd/>
            <a:tailEnd/>
          </a:ln>
        </p:spPr>
      </p:pic>
      <p:sp>
        <p:nvSpPr>
          <p:cNvPr id="5" name="Заголовок 1"/>
          <p:cNvSpPr txBox="1">
            <a:spLocks/>
          </p:cNvSpPr>
          <p:nvPr/>
        </p:nvSpPr>
        <p:spPr bwMode="auto">
          <a:xfrm>
            <a:off x="0" y="-26988"/>
            <a:ext cx="9144000" cy="1439764"/>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3200" b="0" i="0" u="none" strike="noStrike" kern="0" cap="none" spc="0" normalizeH="0" baseline="0" noProof="0" smtClean="0">
                <a:ln>
                  <a:noFill/>
                </a:ln>
                <a:solidFill>
                  <a:schemeClr val="tx2"/>
                </a:solidFill>
                <a:effectLst/>
                <a:uLnTx/>
                <a:uFillTx/>
                <a:latin typeface="+mn-lt"/>
                <a:ea typeface="+mj-ea"/>
                <a:cs typeface="Arial" pitchFamily="34" charset="0"/>
              </a:rPr>
              <a:t> В перечень работ, который может финансироваться за счет средств фонда капитального ремонта входят:</a:t>
            </a:r>
            <a:endParaRPr kumimoji="0" lang="ru-RU" sz="3200" b="0" i="0" u="none" strike="noStrike" kern="0" cap="none" spc="0" normalizeH="0" baseline="0" noProof="0" dirty="0">
              <a:ln>
                <a:noFill/>
              </a:ln>
              <a:solidFill>
                <a:schemeClr val="tx2"/>
              </a:solidFill>
              <a:effectLst/>
              <a:uLnTx/>
              <a:uFillTx/>
              <a:latin typeface="+mn-lt"/>
              <a:ea typeface="+mj-ea"/>
              <a:cs typeface="Arial" pitchFamily="34" charset="0"/>
            </a:endParaRPr>
          </a:p>
        </p:txBody>
      </p:sp>
    </p:spTree>
  </p:cSld>
  <p:clrMapOvr>
    <a:masterClrMapping/>
  </p:clrMapOvr>
  <p:transition spd="slow">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Содержимое 2"/>
          <p:cNvSpPr>
            <a:spLocks noGrp="1"/>
          </p:cNvSpPr>
          <p:nvPr>
            <p:ph idx="1"/>
          </p:nvPr>
        </p:nvSpPr>
        <p:spPr>
          <a:xfrm>
            <a:off x="468313" y="1419622"/>
            <a:ext cx="8229600" cy="857250"/>
          </a:xfrm>
        </p:spPr>
        <p:txBody>
          <a:bodyPr/>
          <a:lstStyle/>
          <a:p>
            <a:pPr>
              <a:buFont typeface="Arial" charset="0"/>
              <a:buNone/>
            </a:pPr>
            <a:r>
              <a:rPr lang="ru-RU" sz="2400" dirty="0" smtClean="0">
                <a:solidFill>
                  <a:schemeClr val="bg1"/>
                </a:solidFill>
                <a:cs typeface="Arial" charset="0"/>
              </a:rPr>
              <a:t>6) ремонт фундамента многоквартирных домов</a:t>
            </a:r>
          </a:p>
        </p:txBody>
      </p:sp>
      <p:pic>
        <p:nvPicPr>
          <p:cNvPr id="78851" name="Picture 2" descr="C:\Users\Гневановы\Desktop\content_ysilenie-fyndamenta (1).jpg"/>
          <p:cNvPicPr>
            <a:picLocks noChangeAspect="1" noChangeArrowheads="1"/>
          </p:cNvPicPr>
          <p:nvPr/>
        </p:nvPicPr>
        <p:blipFill>
          <a:blip r:embed="rId2" cstate="print"/>
          <a:srcRect/>
          <a:stretch>
            <a:fillRect/>
          </a:stretch>
        </p:blipFill>
        <p:spPr bwMode="auto">
          <a:xfrm>
            <a:off x="971551" y="2162975"/>
            <a:ext cx="6264746" cy="4698200"/>
          </a:xfrm>
          <a:prstGeom prst="rect">
            <a:avLst/>
          </a:prstGeom>
          <a:noFill/>
          <a:ln w="9525">
            <a:noFill/>
            <a:miter lim="800000"/>
            <a:headEnd/>
            <a:tailEnd/>
          </a:ln>
        </p:spPr>
      </p:pic>
      <p:sp>
        <p:nvSpPr>
          <p:cNvPr id="5" name="Заголовок 1"/>
          <p:cNvSpPr txBox="1">
            <a:spLocks/>
          </p:cNvSpPr>
          <p:nvPr/>
        </p:nvSpPr>
        <p:spPr bwMode="auto">
          <a:xfrm>
            <a:off x="0" y="-26988"/>
            <a:ext cx="9144000" cy="1439764"/>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3200" b="0" i="0" u="none" strike="noStrike" kern="0" cap="none" spc="0" normalizeH="0" baseline="0" noProof="0" smtClean="0">
                <a:ln>
                  <a:noFill/>
                </a:ln>
                <a:solidFill>
                  <a:schemeClr val="tx2"/>
                </a:solidFill>
                <a:effectLst/>
                <a:uLnTx/>
                <a:uFillTx/>
                <a:latin typeface="+mn-lt"/>
                <a:ea typeface="+mj-ea"/>
                <a:cs typeface="Arial" pitchFamily="34" charset="0"/>
              </a:rPr>
              <a:t> В перечень работ, который может финансироваться за счет средств фонда капитального ремонта входят:</a:t>
            </a:r>
            <a:endParaRPr kumimoji="0" lang="ru-RU" sz="3200" b="0" i="0" u="none" strike="noStrike" kern="0" cap="none" spc="0" normalizeH="0" baseline="0" noProof="0" dirty="0">
              <a:ln>
                <a:noFill/>
              </a:ln>
              <a:solidFill>
                <a:schemeClr val="tx2"/>
              </a:solidFill>
              <a:effectLst/>
              <a:uLnTx/>
              <a:uFillTx/>
              <a:latin typeface="+mn-lt"/>
              <a:ea typeface="+mj-ea"/>
              <a:cs typeface="Arial" pitchFamily="34" charset="0"/>
            </a:endParaRPr>
          </a:p>
        </p:txBody>
      </p:sp>
    </p:spTree>
  </p:cSld>
  <p:clrMapOvr>
    <a:masterClrMapping/>
  </p:clrMapOvr>
  <p:transition spd="slow">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43362" name="Picture 2"/>
          <p:cNvPicPr>
            <a:picLocks noChangeAspect="1" noChangeArrowheads="1"/>
          </p:cNvPicPr>
          <p:nvPr/>
        </p:nvPicPr>
        <p:blipFill>
          <a:blip r:embed="rId2" cstate="print"/>
          <a:srcRect l="26284" t="9469" r="23353" b="12766"/>
          <a:stretch>
            <a:fillRect/>
          </a:stretch>
        </p:blipFill>
        <p:spPr bwMode="auto">
          <a:xfrm>
            <a:off x="755576" y="0"/>
            <a:ext cx="7899722" cy="6858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95536" y="980728"/>
            <a:ext cx="8496944" cy="4525963"/>
          </a:xfrm>
          <a:solidFill>
            <a:srgbClr val="FFFF00"/>
          </a:solidFill>
        </p:spPr>
        <p:txBody>
          <a:bodyPr/>
          <a:lstStyle/>
          <a:p>
            <a:pPr>
              <a:buNone/>
            </a:pPr>
            <a:r>
              <a:rPr lang="ru-RU" sz="2800" dirty="0" smtClean="0"/>
              <a:t>При наличии технико-экономического обоснования, предусмотреть работы по замене конструкций (за исключением несущих), элементов несущих конструкций, систем инженерно- технического обеспечения, улучшающие их показатели и характеристики, при необходимости предусмотреть перепланировку помещений не затрагивая несущих конструкций жилого дома</a:t>
            </a:r>
            <a:endParaRPr lang="ru-RU" sz="2800" dirty="0"/>
          </a:p>
        </p:txBody>
      </p:sp>
    </p:spTree>
  </p:cSld>
  <p:clrMapOvr>
    <a:masterClrMapping/>
  </p:clrMapOvr>
  <p:transition spd="slow">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57200" y="1600201"/>
            <a:ext cx="8229600" cy="2620888"/>
          </a:xfrm>
          <a:solidFill>
            <a:srgbClr val="FFFF00"/>
          </a:solidFill>
        </p:spPr>
        <p:txBody>
          <a:bodyPr/>
          <a:lstStyle/>
          <a:p>
            <a:pPr>
              <a:buNone/>
            </a:pPr>
            <a:r>
              <a:rPr lang="ru-RU" dirty="0" smtClean="0"/>
              <a:t> Перечень дополнительных работ, проводимых при капитальном ремонте, может быть дополнен работами, приведенными в приложении 9 ВСН 58–88(</a:t>
            </a:r>
            <a:r>
              <a:rPr lang="ru-RU" dirty="0" err="1" smtClean="0"/>
              <a:t>р</a:t>
            </a:r>
            <a:r>
              <a:rPr lang="ru-RU" dirty="0" smtClean="0"/>
              <a:t>)</a:t>
            </a:r>
            <a:endParaRPr lang="ru-RU" dirty="0"/>
          </a:p>
        </p:txBody>
      </p:sp>
    </p:spTree>
  </p:cSld>
  <p:clrMapOvr>
    <a:masterClrMapping/>
  </p:clrMapOvr>
  <p:transition spd="slow">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07504" y="1196752"/>
            <a:ext cx="9073008" cy="4525963"/>
          </a:xfrm>
        </p:spPr>
        <p:txBody>
          <a:bodyPr/>
          <a:lstStyle/>
          <a:p>
            <a:pPr algn="ctr">
              <a:buNone/>
            </a:pPr>
            <a:r>
              <a:rPr lang="ru-RU" dirty="0" smtClean="0">
                <a:solidFill>
                  <a:schemeClr val="bg1"/>
                </a:solidFill>
              </a:rPr>
              <a:t>Для разработки проектно-сметной документации технический заказчик готовит техническое задание и в соответствии со </a:t>
            </a:r>
          </a:p>
          <a:p>
            <a:pPr algn="ctr">
              <a:buNone/>
            </a:pPr>
            <a:r>
              <a:rPr lang="ru-RU" dirty="0" smtClean="0">
                <a:solidFill>
                  <a:schemeClr val="bg1"/>
                </a:solidFill>
              </a:rPr>
              <a:t>ст. 48 Градостроительного кодекса и </a:t>
            </a:r>
          </a:p>
          <a:p>
            <a:pPr algn="ctr">
              <a:buNone/>
            </a:pPr>
            <a:r>
              <a:rPr lang="ru-RU" dirty="0" smtClean="0">
                <a:solidFill>
                  <a:schemeClr val="bg1"/>
                </a:solidFill>
              </a:rPr>
              <a:t>МДС 13– 1.99 обеспечивает подготовку проектно-сметной документации, согласование и утверждение ее собственниками.</a:t>
            </a:r>
            <a:endParaRPr lang="ru-RU" dirty="0">
              <a:solidFill>
                <a:schemeClr val="bg1"/>
              </a:solidFill>
            </a:endParaRPr>
          </a:p>
        </p:txBody>
      </p:sp>
      <p:sp>
        <p:nvSpPr>
          <p:cNvPr id="4" name="Прямоугольник 3"/>
          <p:cNvSpPr/>
          <p:nvPr/>
        </p:nvSpPr>
        <p:spPr>
          <a:xfrm>
            <a:off x="1115616" y="5657671"/>
            <a:ext cx="8028384" cy="707886"/>
          </a:xfrm>
          <a:prstGeom prst="rect">
            <a:avLst/>
          </a:prstGeom>
        </p:spPr>
        <p:txBody>
          <a:bodyPr wrap="square">
            <a:spAutoFit/>
          </a:bodyPr>
          <a:lstStyle/>
          <a:p>
            <a:r>
              <a:rPr lang="ru-RU" sz="2000" dirty="0" smtClean="0">
                <a:solidFill>
                  <a:schemeClr val="bg1"/>
                </a:solidFill>
              </a:rPr>
              <a:t>Содержание разделов проектной документации в соответствии с ГОСТ Р 21.1101 и Постановлением Правительства РФ № 87</a:t>
            </a:r>
            <a:endParaRPr lang="ru-RU" sz="2000" dirty="0">
              <a:solidFill>
                <a:schemeClr val="bg1"/>
              </a:solidFill>
            </a:endParaRPr>
          </a:p>
        </p:txBody>
      </p:sp>
    </p:spTree>
  </p:cSld>
  <p:clrMapOvr>
    <a:masterClrMapping/>
  </p:clrMapOvr>
  <p:transition spd="slow">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95536" y="908720"/>
            <a:ext cx="8748464" cy="4525963"/>
          </a:xfrm>
        </p:spPr>
        <p:txBody>
          <a:bodyPr/>
          <a:lstStyle/>
          <a:p>
            <a:pPr algn="ctr">
              <a:buNone/>
            </a:pPr>
            <a:r>
              <a:rPr lang="ru-RU" sz="2800" dirty="0" smtClean="0">
                <a:solidFill>
                  <a:schemeClr val="bg1"/>
                </a:solidFill>
              </a:rPr>
              <a:t>На основании полученной от технического заказчика исполнительной документации, лицо осуществляющее управление МКД, </a:t>
            </a:r>
            <a:r>
              <a:rPr lang="ru-RU" sz="2800" dirty="0" smtClean="0">
                <a:solidFill>
                  <a:srgbClr val="FFFF00"/>
                </a:solidFill>
              </a:rPr>
              <a:t>актуализирует и вносит соответствующие изменения в техническую документацию</a:t>
            </a:r>
            <a:r>
              <a:rPr lang="ru-RU" sz="2800" dirty="0" smtClean="0">
                <a:solidFill>
                  <a:schemeClr val="bg1"/>
                </a:solidFill>
              </a:rPr>
              <a:t>, в том числе в электронный паспорт на многоквартирный дом. </a:t>
            </a:r>
          </a:p>
          <a:p>
            <a:pPr algn="ctr">
              <a:buNone/>
            </a:pPr>
            <a:r>
              <a:rPr lang="ru-RU" sz="2800" dirty="0" smtClean="0">
                <a:solidFill>
                  <a:schemeClr val="bg1"/>
                </a:solidFill>
              </a:rPr>
              <a:t> Не позже 2 месяцев после окончания работ, лицо, осуществляющее управление МКД, в соответствии, обязано подать в бюро технической инвентаризации сведения о перечне и объеме выполненных работ</a:t>
            </a:r>
            <a:endParaRPr lang="ru-RU" sz="2800" dirty="0">
              <a:solidFill>
                <a:schemeClr val="bg1"/>
              </a:solidFill>
            </a:endParaRPr>
          </a:p>
        </p:txBody>
      </p:sp>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683568" y="2564904"/>
            <a:ext cx="7772400" cy="1470025"/>
          </a:xfrm>
        </p:spPr>
        <p:txBody>
          <a:bodyPr>
            <a:normAutofit fontScale="90000"/>
          </a:bodyPr>
          <a:lstStyle/>
          <a:p>
            <a:r>
              <a:rPr lang="ru-RU" sz="3600" dirty="0" smtClean="0">
                <a:solidFill>
                  <a:schemeClr val="bg1"/>
                </a:solidFill>
                <a:latin typeface="+mj-lt"/>
                <a:ea typeface="+mj-ea"/>
                <a:cs typeface="+mj-cs"/>
              </a:rPr>
              <a:t>Правоотношения собственников жилья, вступающих в гражданские правоотношения, как юридическое лицо, регламентирует </a:t>
            </a:r>
            <a:br>
              <a:rPr lang="ru-RU" sz="3600" dirty="0" smtClean="0">
                <a:solidFill>
                  <a:schemeClr val="bg1"/>
                </a:solidFill>
                <a:latin typeface="+mj-lt"/>
                <a:ea typeface="+mj-ea"/>
                <a:cs typeface="+mj-cs"/>
              </a:rPr>
            </a:br>
            <a:r>
              <a:rPr lang="ru-RU" sz="3600" b="1" dirty="0" smtClean="0">
                <a:solidFill>
                  <a:srgbClr val="FFFF00"/>
                </a:solidFill>
                <a:latin typeface="+mj-lt"/>
                <a:ea typeface="+mj-ea"/>
                <a:cs typeface="+mj-cs"/>
              </a:rPr>
              <a:t>Гражданский кодекс РФ</a:t>
            </a:r>
            <a:endParaRPr lang="ru-RU" sz="3600" b="1" dirty="0">
              <a:solidFill>
                <a:srgbClr val="FFFF00"/>
              </a:solidFill>
            </a:endParaRPr>
          </a:p>
        </p:txBody>
      </p:sp>
    </p:spTree>
  </p:cSld>
  <p:clrMapOvr>
    <a:masterClrMapping/>
  </p:clrMapOvr>
  <p:transition spd="slow">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74638"/>
            <a:ext cx="9144000" cy="1143000"/>
          </a:xfrm>
        </p:spPr>
        <p:txBody>
          <a:bodyPr/>
          <a:lstStyle/>
          <a:p>
            <a:r>
              <a:rPr lang="ru-RU" sz="3600" dirty="0" smtClean="0">
                <a:solidFill>
                  <a:schemeClr val="bg1"/>
                </a:solidFill>
              </a:rPr>
              <a:t>Оценка выполненных работ делается в соответствии с ВСН 42–85(</a:t>
            </a:r>
            <a:r>
              <a:rPr lang="ru-RU" sz="3600" dirty="0" err="1" smtClean="0">
                <a:solidFill>
                  <a:schemeClr val="bg1"/>
                </a:solidFill>
              </a:rPr>
              <a:t>р</a:t>
            </a:r>
            <a:r>
              <a:rPr lang="ru-RU" sz="3600" dirty="0" smtClean="0">
                <a:solidFill>
                  <a:schemeClr val="bg1"/>
                </a:solidFill>
              </a:rPr>
              <a:t>) </a:t>
            </a:r>
            <a:endParaRPr lang="ru-RU" dirty="0"/>
          </a:p>
        </p:txBody>
      </p:sp>
      <p:sp>
        <p:nvSpPr>
          <p:cNvPr id="3" name="Содержимое 2"/>
          <p:cNvSpPr>
            <a:spLocks noGrp="1"/>
          </p:cNvSpPr>
          <p:nvPr>
            <p:ph idx="1"/>
          </p:nvPr>
        </p:nvSpPr>
        <p:spPr>
          <a:xfrm>
            <a:off x="457200" y="1600200"/>
            <a:ext cx="8686800" cy="4525963"/>
          </a:xfrm>
        </p:spPr>
        <p:txBody>
          <a:bodyPr/>
          <a:lstStyle/>
          <a:p>
            <a:pPr>
              <a:buNone/>
            </a:pPr>
            <a:r>
              <a:rPr lang="ru-RU" sz="2800" dirty="0" smtClean="0">
                <a:solidFill>
                  <a:schemeClr val="bg1"/>
                </a:solidFill>
              </a:rPr>
              <a:t>с учетом следующих критериев: </a:t>
            </a:r>
          </a:p>
          <a:p>
            <a:pPr>
              <a:buFontTx/>
              <a:buChar char="-"/>
            </a:pPr>
            <a:r>
              <a:rPr lang="ru-RU" sz="2800" dirty="0" smtClean="0">
                <a:solidFill>
                  <a:schemeClr val="bg1"/>
                </a:solidFill>
              </a:rPr>
              <a:t>соответствие выполненных работ утвержденному собственниками проекту; </a:t>
            </a:r>
          </a:p>
          <a:p>
            <a:pPr>
              <a:buFontTx/>
              <a:buChar char="-"/>
            </a:pPr>
            <a:r>
              <a:rPr lang="ru-RU" sz="2800" dirty="0" smtClean="0">
                <a:solidFill>
                  <a:schemeClr val="bg1"/>
                </a:solidFill>
              </a:rPr>
              <a:t>соблюдение утвержденного графика работ; </a:t>
            </a:r>
          </a:p>
          <a:p>
            <a:pPr>
              <a:buFontTx/>
              <a:buChar char="-"/>
            </a:pPr>
            <a:r>
              <a:rPr lang="ru-RU" sz="2800" dirty="0" smtClean="0">
                <a:solidFill>
                  <a:schemeClr val="bg1"/>
                </a:solidFill>
              </a:rPr>
              <a:t>соответствие качества выполненных работ;</a:t>
            </a:r>
          </a:p>
          <a:p>
            <a:pPr>
              <a:buFontTx/>
              <a:buChar char="-"/>
            </a:pPr>
            <a:r>
              <a:rPr lang="ru-RU" sz="2800" dirty="0" smtClean="0">
                <a:solidFill>
                  <a:schemeClr val="bg1"/>
                </a:solidFill>
              </a:rPr>
              <a:t>соответствие стоимости выполненных работ утвержденной собственниками проектно- сметной документации; </a:t>
            </a:r>
          </a:p>
          <a:p>
            <a:pPr>
              <a:buFontTx/>
              <a:buChar char="-"/>
            </a:pPr>
            <a:r>
              <a:rPr lang="ru-RU" sz="2800" dirty="0" smtClean="0">
                <a:solidFill>
                  <a:schemeClr val="bg1"/>
                </a:solidFill>
              </a:rPr>
              <a:t>наличие и соответствие по объему и полноте сформированной исполнительной и технической документации, в том числе актуализированной</a:t>
            </a:r>
            <a:endParaRPr lang="ru-RU" sz="2800" dirty="0">
              <a:solidFill>
                <a:schemeClr val="bg1"/>
              </a:solidFill>
            </a:endParaRPr>
          </a:p>
        </p:txBody>
      </p:sp>
    </p:spTree>
  </p:cSld>
  <p:clrMapOvr>
    <a:masterClrMapping/>
  </p:clrMapOvr>
  <p:transition spd="slow">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45410" name="Picture 2"/>
          <p:cNvPicPr>
            <a:picLocks noChangeAspect="1" noChangeArrowheads="1"/>
          </p:cNvPicPr>
          <p:nvPr/>
        </p:nvPicPr>
        <p:blipFill>
          <a:blip r:embed="rId2" cstate="print"/>
          <a:srcRect l="25731" t="11438" r="26120" b="9813"/>
          <a:stretch>
            <a:fillRect/>
          </a:stretch>
        </p:blipFill>
        <p:spPr bwMode="auto">
          <a:xfrm>
            <a:off x="899592" y="0"/>
            <a:ext cx="7488832" cy="6886282"/>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46434" name="Picture 2"/>
          <p:cNvPicPr>
            <a:picLocks noChangeAspect="1" noChangeArrowheads="1"/>
          </p:cNvPicPr>
          <p:nvPr/>
        </p:nvPicPr>
        <p:blipFill>
          <a:blip r:embed="rId2" cstate="print"/>
          <a:srcRect l="24070" t="9469" r="25567" b="6250"/>
          <a:stretch>
            <a:fillRect/>
          </a:stretch>
        </p:blipFill>
        <p:spPr bwMode="auto">
          <a:xfrm>
            <a:off x="971600" y="0"/>
            <a:ext cx="7288953" cy="6858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dirty="0" smtClean="0">
                <a:solidFill>
                  <a:schemeClr val="bg1"/>
                </a:solidFill>
                <a:latin typeface="+mj-lt"/>
                <a:ea typeface="+mj-ea"/>
                <a:cs typeface="+mj-cs"/>
              </a:rPr>
              <a:t>Услуги управления </a:t>
            </a:r>
            <a:r>
              <a:rPr lang="ru-RU" sz="3600" dirty="0" smtClean="0">
                <a:solidFill>
                  <a:schemeClr val="bg1"/>
                </a:solidFill>
              </a:rPr>
              <a:t>МКД</a:t>
            </a:r>
            <a:r>
              <a:rPr lang="ru-RU" sz="3600" dirty="0" smtClean="0">
                <a:solidFill>
                  <a:schemeClr val="bg1"/>
                </a:solidFill>
                <a:latin typeface="+mj-lt"/>
                <a:ea typeface="+mj-ea"/>
                <a:cs typeface="+mj-cs"/>
              </a:rPr>
              <a:t/>
            </a:r>
            <a:br>
              <a:rPr lang="ru-RU" sz="3600" dirty="0" smtClean="0">
                <a:solidFill>
                  <a:schemeClr val="bg1"/>
                </a:solidFill>
                <a:latin typeface="+mj-lt"/>
                <a:ea typeface="+mj-ea"/>
                <a:cs typeface="+mj-cs"/>
              </a:rPr>
            </a:br>
            <a:endParaRPr lang="ru-RU" sz="3600" dirty="0">
              <a:solidFill>
                <a:schemeClr val="bg1"/>
              </a:solidFill>
            </a:endParaRPr>
          </a:p>
        </p:txBody>
      </p:sp>
      <p:sp>
        <p:nvSpPr>
          <p:cNvPr id="3" name="Содержимое 2"/>
          <p:cNvSpPr>
            <a:spLocks noGrp="1"/>
          </p:cNvSpPr>
          <p:nvPr>
            <p:ph idx="1"/>
          </p:nvPr>
        </p:nvSpPr>
        <p:spPr>
          <a:xfrm>
            <a:off x="251520" y="1600200"/>
            <a:ext cx="8712968" cy="3556992"/>
          </a:xfrm>
          <a:solidFill>
            <a:schemeClr val="accent5"/>
          </a:solidFill>
        </p:spPr>
        <p:txBody>
          <a:bodyPr/>
          <a:lstStyle/>
          <a:p>
            <a:pPr>
              <a:buNone/>
            </a:pPr>
            <a:r>
              <a:rPr lang="ru-RU" sz="3600" dirty="0" smtClean="0">
                <a:solidFill>
                  <a:schemeClr val="tx1"/>
                </a:solidFill>
                <a:latin typeface="+mn-lt"/>
                <a:ea typeface="+mn-ea"/>
                <a:cs typeface="+mn-cs"/>
              </a:rPr>
              <a:t>7. Заключение договоров энергоснабжения с </a:t>
            </a:r>
            <a:r>
              <a:rPr lang="ru-RU" sz="3600" dirty="0" err="1" smtClean="0">
                <a:solidFill>
                  <a:schemeClr val="tx1"/>
                </a:solidFill>
                <a:latin typeface="+mn-lt"/>
                <a:ea typeface="+mn-ea"/>
                <a:cs typeface="+mn-cs"/>
              </a:rPr>
              <a:t>ресурсоснабжающими</a:t>
            </a:r>
            <a:r>
              <a:rPr lang="ru-RU" sz="3600" dirty="0" smtClean="0">
                <a:solidFill>
                  <a:schemeClr val="tx1"/>
                </a:solidFill>
                <a:latin typeface="+mn-lt"/>
                <a:ea typeface="+mn-ea"/>
                <a:cs typeface="+mn-cs"/>
              </a:rPr>
              <a:t> организациями, обеспечивающих предоставление потребителям коммунальных услуг</a:t>
            </a:r>
            <a:r>
              <a:rPr lang="ru-RU" sz="3600" dirty="0" smtClean="0"/>
              <a:t/>
            </a:r>
            <a:br>
              <a:rPr lang="ru-RU" sz="3600" dirty="0" smtClean="0"/>
            </a:br>
            <a:endParaRPr lang="ru-RU" sz="3600" dirty="0" smtClean="0">
              <a:latin typeface="+mj-lt"/>
              <a:ea typeface="+mj-ea"/>
              <a:cs typeface="+mj-cs"/>
            </a:endParaRPr>
          </a:p>
        </p:txBody>
      </p:sp>
    </p:spTree>
  </p:cSld>
  <p:clrMapOvr>
    <a:masterClrMapping/>
  </p:clrMapOvr>
  <p:transition spd="slow">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67544" y="764704"/>
            <a:ext cx="8229600" cy="4525963"/>
          </a:xfrm>
        </p:spPr>
        <p:txBody>
          <a:bodyPr/>
          <a:lstStyle/>
          <a:p>
            <a:pPr algn="ctr">
              <a:buNone/>
            </a:pPr>
            <a:r>
              <a:rPr lang="ru-RU" dirty="0" smtClean="0">
                <a:solidFill>
                  <a:schemeClr val="bg1"/>
                </a:solidFill>
              </a:rPr>
              <a:t>Исполнитель обеспечивает, в соответствии с законодательством РФ, учет и контроль поставляемых </a:t>
            </a:r>
            <a:r>
              <a:rPr lang="ru-RU" dirty="0" err="1" smtClean="0">
                <a:solidFill>
                  <a:schemeClr val="bg1"/>
                </a:solidFill>
              </a:rPr>
              <a:t>ресурсоснабжающими</a:t>
            </a:r>
            <a:r>
              <a:rPr lang="ru-RU" dirty="0" smtClean="0">
                <a:solidFill>
                  <a:schemeClr val="bg1"/>
                </a:solidFill>
              </a:rPr>
              <a:t> организациями в точку поставки коммунальных ресурсов и потребляемых потребителями коммунальных услуг в МКД, исходя из нормативов потребления коммунальных услуг и (или) показаний приборов учета при их наличии.</a:t>
            </a:r>
            <a:endParaRPr lang="ru-RU" dirty="0">
              <a:solidFill>
                <a:schemeClr val="bg1"/>
              </a:solidFill>
            </a:endParaRPr>
          </a:p>
        </p:txBody>
      </p:sp>
    </p:spTree>
  </p:cSld>
  <p:clrMapOvr>
    <a:masterClrMapping/>
  </p:clrMapOvr>
  <p:transition spd="slow">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pPr algn="ctr">
              <a:buNone/>
            </a:pPr>
            <a:r>
              <a:rPr lang="ru-RU" dirty="0" smtClean="0">
                <a:solidFill>
                  <a:schemeClr val="bg1"/>
                </a:solidFill>
              </a:rPr>
              <a:t>У исполнителя должна быть разработанная и утвержденная процедура по документальному подтверждению факта поставки коммунального ресурса ненадлежащего качества и назначен ответственный за ее исполнение.</a:t>
            </a:r>
            <a:endParaRPr lang="ru-RU" dirty="0">
              <a:solidFill>
                <a:schemeClr val="bg1"/>
              </a:solidFill>
            </a:endParaRPr>
          </a:p>
        </p:txBody>
      </p:sp>
    </p:spTree>
  </p:cSld>
  <p:clrMapOvr>
    <a:masterClrMapping/>
  </p:clrMapOvr>
  <p:transition spd="slow">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dirty="0" smtClean="0">
                <a:solidFill>
                  <a:schemeClr val="bg1"/>
                </a:solidFill>
                <a:latin typeface="+mj-lt"/>
                <a:ea typeface="+mj-ea"/>
                <a:cs typeface="+mj-cs"/>
              </a:rPr>
              <a:t>Услуги управления </a:t>
            </a:r>
            <a:r>
              <a:rPr lang="ru-RU" sz="3600" dirty="0" smtClean="0">
                <a:solidFill>
                  <a:schemeClr val="bg1"/>
                </a:solidFill>
              </a:rPr>
              <a:t>МКД</a:t>
            </a:r>
            <a:r>
              <a:rPr lang="ru-RU" sz="3600" dirty="0" smtClean="0">
                <a:solidFill>
                  <a:schemeClr val="bg1"/>
                </a:solidFill>
                <a:latin typeface="+mj-lt"/>
                <a:ea typeface="+mj-ea"/>
                <a:cs typeface="+mj-cs"/>
              </a:rPr>
              <a:t/>
            </a:r>
            <a:br>
              <a:rPr lang="ru-RU" sz="3600" dirty="0" smtClean="0">
                <a:solidFill>
                  <a:schemeClr val="bg1"/>
                </a:solidFill>
                <a:latin typeface="+mj-lt"/>
                <a:ea typeface="+mj-ea"/>
                <a:cs typeface="+mj-cs"/>
              </a:rPr>
            </a:br>
            <a:endParaRPr lang="ru-RU" sz="3600" dirty="0">
              <a:solidFill>
                <a:schemeClr val="bg1"/>
              </a:solidFill>
            </a:endParaRPr>
          </a:p>
        </p:txBody>
      </p:sp>
      <p:sp>
        <p:nvSpPr>
          <p:cNvPr id="3" name="Содержимое 2"/>
          <p:cNvSpPr>
            <a:spLocks noGrp="1"/>
          </p:cNvSpPr>
          <p:nvPr>
            <p:ph idx="1"/>
          </p:nvPr>
        </p:nvSpPr>
        <p:spPr>
          <a:xfrm>
            <a:off x="251520" y="1600200"/>
            <a:ext cx="8712968" cy="1828800"/>
          </a:xfrm>
          <a:solidFill>
            <a:schemeClr val="accent5"/>
          </a:solidFill>
        </p:spPr>
        <p:txBody>
          <a:bodyPr/>
          <a:lstStyle/>
          <a:p>
            <a:pPr>
              <a:buNone/>
            </a:pPr>
            <a:r>
              <a:rPr lang="ru-RU" sz="3600" dirty="0" smtClean="0">
                <a:solidFill>
                  <a:schemeClr val="tx1"/>
                </a:solidFill>
                <a:latin typeface="+mn-lt"/>
                <a:ea typeface="+mn-ea"/>
                <a:cs typeface="+mn-cs"/>
              </a:rPr>
              <a:t>9.  Документальное подтверждение факта выполнения услуг и (или) работ ненадлежащего качества</a:t>
            </a:r>
            <a:endParaRPr lang="ru-RU" sz="3600" dirty="0" smtClean="0">
              <a:latin typeface="+mj-lt"/>
              <a:ea typeface="+mj-ea"/>
              <a:cs typeface="+mj-cs"/>
            </a:endParaRPr>
          </a:p>
        </p:txBody>
      </p:sp>
    </p:spTree>
  </p:cSld>
  <p:clrMapOvr>
    <a:masterClrMapping/>
  </p:clrMapOvr>
  <p:transition spd="slow">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4" name="Содержимое 3"/>
          <p:cNvGraphicFramePr>
            <a:graphicFrameLocks noGrp="1"/>
          </p:cNvGraphicFramePr>
          <p:nvPr>
            <p:ph idx="1"/>
          </p:nvPr>
        </p:nvGraphicFramePr>
        <p:xfrm>
          <a:off x="323528" y="2060848"/>
          <a:ext cx="8568952" cy="4209559"/>
        </p:xfrm>
        <a:graphic>
          <a:graphicData uri="http://schemas.openxmlformats.org/drawingml/2006/table">
            <a:tbl>
              <a:tblPr/>
              <a:tblGrid>
                <a:gridCol w="3056887"/>
                <a:gridCol w="2296693"/>
                <a:gridCol w="3215372"/>
              </a:tblGrid>
              <a:tr h="1162047">
                <a:tc>
                  <a:txBody>
                    <a:bodyPr/>
                    <a:lstStyle/>
                    <a:p>
                      <a:pPr algn="ctr">
                        <a:spcAft>
                          <a:spcPts val="0"/>
                        </a:spcAft>
                      </a:pPr>
                      <a:r>
                        <a:rPr lang="ru-RU" sz="1600" b="1" dirty="0">
                          <a:latin typeface="Times New Roman"/>
                          <a:ea typeface="Times New Roman"/>
                          <a:cs typeface="Times New Roman"/>
                        </a:rPr>
                        <a:t> </a:t>
                      </a:r>
                      <a:endParaRPr lang="ru-RU" sz="1600" dirty="0">
                        <a:latin typeface="Times New Roman"/>
                        <a:ea typeface="Times New Roman"/>
                        <a:cs typeface="Times New Roman"/>
                      </a:endParaRPr>
                    </a:p>
                    <a:p>
                      <a:pPr algn="ctr">
                        <a:spcAft>
                          <a:spcPts val="0"/>
                        </a:spcAft>
                      </a:pPr>
                      <a:r>
                        <a:rPr lang="ru-RU" sz="1600" b="1" dirty="0">
                          <a:latin typeface="Times New Roman"/>
                          <a:ea typeface="Times New Roman"/>
                          <a:cs typeface="Times New Roman"/>
                        </a:rPr>
                        <a:t>Требования к качеству предоставляемых услуг</a:t>
                      </a:r>
                      <a:endParaRPr lang="ru-RU" sz="1600" dirty="0">
                        <a:latin typeface="Times New Roman"/>
                        <a:ea typeface="Times New Roman"/>
                        <a:cs typeface="Times New Roman"/>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ru-RU" sz="1600" b="1">
                          <a:latin typeface="Times New Roman"/>
                          <a:ea typeface="Times New Roman"/>
                          <a:cs typeface="Times New Roman"/>
                        </a:rPr>
                        <a:t>Допустимая продолжительность перерыва, показатель качества</a:t>
                      </a:r>
                      <a:endParaRPr lang="ru-RU" sz="1600">
                        <a:latin typeface="Times New Roman"/>
                        <a:ea typeface="Times New Roman"/>
                        <a:cs typeface="Times New Roman"/>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ru-RU" sz="1600" b="1">
                          <a:latin typeface="Times New Roman"/>
                          <a:ea typeface="Times New Roman"/>
                          <a:cs typeface="Times New Roman"/>
                        </a:rPr>
                        <a:t> </a:t>
                      </a:r>
                      <a:endParaRPr lang="ru-RU" sz="1600">
                        <a:latin typeface="Times New Roman"/>
                        <a:ea typeface="Times New Roman"/>
                        <a:cs typeface="Times New Roman"/>
                      </a:endParaRPr>
                    </a:p>
                    <a:p>
                      <a:pPr algn="ctr">
                        <a:spcAft>
                          <a:spcPts val="0"/>
                        </a:spcAft>
                      </a:pPr>
                      <a:r>
                        <a:rPr lang="ru-RU" sz="1600" b="1">
                          <a:latin typeface="Times New Roman"/>
                          <a:ea typeface="Times New Roman"/>
                          <a:cs typeface="Times New Roman"/>
                        </a:rPr>
                        <a:t>Порядок изменения размера платы за коммунальные услуги</a:t>
                      </a:r>
                      <a:endParaRPr lang="ru-RU" sz="1600">
                        <a:latin typeface="Times New Roman"/>
                        <a:ea typeface="Times New Roman"/>
                        <a:cs typeface="Times New Roman"/>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50425">
                <a:tc gridSpan="3">
                  <a:txBody>
                    <a:bodyPr/>
                    <a:lstStyle/>
                    <a:p>
                      <a:pPr algn="ctr">
                        <a:spcAft>
                          <a:spcPts val="0"/>
                        </a:spcAft>
                      </a:pPr>
                      <a:r>
                        <a:rPr lang="ru-RU" sz="1600" b="1" i="1">
                          <a:latin typeface="Times New Roman"/>
                          <a:ea typeface="Times New Roman"/>
                          <a:cs typeface="Times New Roman"/>
                        </a:rPr>
                        <a:t>I. Холодное водоснабжение</a:t>
                      </a:r>
                      <a:endParaRPr lang="ru-RU" sz="1600">
                        <a:latin typeface="Times New Roman"/>
                        <a:ea typeface="Times New Roman"/>
                        <a:cs typeface="Times New Roman"/>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ru-RU"/>
                    </a:p>
                  </a:txBody>
                  <a:tcPr/>
                </a:tc>
                <a:tc hMerge="1">
                  <a:txBody>
                    <a:bodyPr/>
                    <a:lstStyle/>
                    <a:p>
                      <a:endParaRPr lang="ru-RU"/>
                    </a:p>
                  </a:txBody>
                  <a:tcPr/>
                </a:tc>
              </a:tr>
              <a:tr h="1162047">
                <a:tc>
                  <a:txBody>
                    <a:bodyPr/>
                    <a:lstStyle/>
                    <a:p>
                      <a:pPr>
                        <a:spcAft>
                          <a:spcPts val="0"/>
                        </a:spcAft>
                      </a:pPr>
                      <a:r>
                        <a:rPr lang="ru-RU" sz="1600">
                          <a:latin typeface="Times New Roman"/>
                          <a:ea typeface="Times New Roman"/>
                          <a:cs typeface="Times New Roman"/>
                        </a:rPr>
                        <a:t>1. Бесперебойное круглосуточное водоснабжение в течение года</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spcAft>
                          <a:spcPts val="0"/>
                        </a:spcAft>
                      </a:pPr>
                      <a:r>
                        <a:rPr lang="ru-RU" sz="1600" dirty="0">
                          <a:latin typeface="Times New Roman"/>
                          <a:ea typeface="Times New Roman"/>
                          <a:cs typeface="Times New Roman"/>
                        </a:rPr>
                        <a:t>8 часов суммарно в  течение 1 месяца.</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spcAft>
                          <a:spcPts val="0"/>
                        </a:spcAft>
                      </a:pPr>
                      <a:r>
                        <a:rPr lang="ru-RU" sz="1600">
                          <a:latin typeface="Times New Roman"/>
                          <a:ea typeface="Times New Roman"/>
                          <a:cs typeface="Times New Roman"/>
                        </a:rPr>
                        <a:t>За каждый час превышения допустимой продолжительности подачи воды размер ежемесячной платы снижается на 0,15%.</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357929">
                <a:tc>
                  <a:txBody>
                    <a:bodyPr/>
                    <a:lstStyle/>
                    <a:p>
                      <a:pPr>
                        <a:spcAft>
                          <a:spcPts val="0"/>
                        </a:spcAft>
                      </a:pPr>
                      <a:r>
                        <a:rPr lang="ru-RU" sz="1600" dirty="0">
                          <a:latin typeface="Times New Roman"/>
                          <a:ea typeface="Times New Roman"/>
                          <a:cs typeface="Times New Roman"/>
                        </a:rPr>
                        <a:t>2. Соответствие состава и свойств санитарным нормам и правилам</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spcAft>
                          <a:spcPts val="0"/>
                        </a:spcAft>
                      </a:pPr>
                      <a:r>
                        <a:rPr lang="ru-RU" sz="1600">
                          <a:latin typeface="Times New Roman"/>
                          <a:ea typeface="Times New Roman"/>
                          <a:cs typeface="Times New Roman"/>
                        </a:rPr>
                        <a:t>Отклонение не допускается.</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spcAft>
                          <a:spcPts val="0"/>
                        </a:spcAft>
                      </a:pPr>
                      <a:r>
                        <a:rPr lang="ru-RU" sz="1600" dirty="0">
                          <a:latin typeface="Times New Roman"/>
                          <a:ea typeface="Times New Roman"/>
                          <a:cs typeface="Times New Roman"/>
                        </a:rPr>
                        <a:t>При несоответствии состава и свойства воды санитарных норм – плата не вносится за каждый день предоставления воды ненадлежащего качества.</a:t>
                      </a:r>
                    </a:p>
                    <a:p>
                      <a:pPr>
                        <a:spcAft>
                          <a:spcPts val="0"/>
                        </a:spcAft>
                      </a:pPr>
                      <a:r>
                        <a:rPr lang="ru-RU" sz="1600" dirty="0">
                          <a:latin typeface="Times New Roman"/>
                          <a:ea typeface="Times New Roman"/>
                          <a:cs typeface="Times New Roman"/>
                        </a:rPr>
                        <a:t> </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bl>
          </a:graphicData>
        </a:graphic>
      </p:graphicFrame>
      <p:sp>
        <p:nvSpPr>
          <p:cNvPr id="103425" name="Rectangle 1"/>
          <p:cNvSpPr>
            <a:spLocks noChangeArrowheads="1"/>
          </p:cNvSpPr>
          <p:nvPr/>
        </p:nvSpPr>
        <p:spPr bwMode="auto">
          <a:xfrm>
            <a:off x="0" y="215443"/>
            <a:ext cx="8748464"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8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Условия изменения размера платы за коммунальные услуги при предоставлении коммунальных услуг ненадлежащего качества</a:t>
            </a:r>
            <a:endParaRPr kumimoji="0" lang="ru-RU" sz="11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8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a:t>
            </a:r>
            <a:endParaRPr kumimoji="0" lang="ru-RU" sz="11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8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a:t>
            </a:r>
            <a:endParaRPr kumimoji="0" lang="ru-RU" sz="4000" b="0" i="0" u="none" strike="noStrike" cap="none" normalizeH="0" baseline="0" dirty="0" smtClean="0">
              <a:ln>
                <a:noFill/>
              </a:ln>
              <a:solidFill>
                <a:schemeClr val="bg1"/>
              </a:solidFill>
              <a:effectLst/>
              <a:latin typeface="Arial" pitchFamily="34" charset="0"/>
              <a:cs typeface="Arial" pitchFamily="34" charset="0"/>
            </a:endParaRPr>
          </a:p>
        </p:txBody>
      </p:sp>
    </p:spTree>
  </p:cSld>
  <p:clrMapOvr>
    <a:masterClrMapping/>
  </p:clrMapOvr>
  <p:transition spd="slow">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4" name="Содержимое 3"/>
          <p:cNvGraphicFramePr>
            <a:graphicFrameLocks noGrp="1"/>
          </p:cNvGraphicFramePr>
          <p:nvPr>
            <p:ph idx="1"/>
          </p:nvPr>
        </p:nvGraphicFramePr>
        <p:xfrm>
          <a:off x="395535" y="1581553"/>
          <a:ext cx="8496945" cy="5087807"/>
        </p:xfrm>
        <a:graphic>
          <a:graphicData uri="http://schemas.openxmlformats.org/drawingml/2006/table">
            <a:tbl>
              <a:tblPr/>
              <a:tblGrid>
                <a:gridCol w="2935309"/>
                <a:gridCol w="2317347"/>
                <a:gridCol w="3244289"/>
              </a:tblGrid>
              <a:tr h="949093">
                <a:tc>
                  <a:txBody>
                    <a:bodyPr/>
                    <a:lstStyle/>
                    <a:p>
                      <a:pPr algn="ctr">
                        <a:spcAft>
                          <a:spcPts val="0"/>
                        </a:spcAft>
                      </a:pPr>
                      <a:r>
                        <a:rPr lang="ru-RU" sz="1600" b="1" dirty="0">
                          <a:latin typeface="Times New Roman"/>
                          <a:ea typeface="Times New Roman"/>
                          <a:cs typeface="Times New Roman"/>
                        </a:rPr>
                        <a:t> </a:t>
                      </a:r>
                      <a:endParaRPr lang="ru-RU" sz="1600" dirty="0">
                        <a:latin typeface="Times New Roman"/>
                        <a:ea typeface="Times New Roman"/>
                        <a:cs typeface="Times New Roman"/>
                      </a:endParaRPr>
                    </a:p>
                    <a:p>
                      <a:pPr algn="ctr">
                        <a:spcAft>
                          <a:spcPts val="0"/>
                        </a:spcAft>
                      </a:pPr>
                      <a:r>
                        <a:rPr lang="ru-RU" sz="1600" b="1" dirty="0">
                          <a:latin typeface="Times New Roman"/>
                          <a:ea typeface="Times New Roman"/>
                          <a:cs typeface="Times New Roman"/>
                        </a:rPr>
                        <a:t>Требования к качеству предоставляемых услуг</a:t>
                      </a:r>
                      <a:endParaRPr lang="ru-RU" sz="1600" dirty="0">
                        <a:latin typeface="Times New Roman"/>
                        <a:ea typeface="Times New Roman"/>
                        <a:cs typeface="Times New Roman"/>
                      </a:endParaRP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ru-RU" sz="1600" b="1">
                          <a:latin typeface="Times New Roman"/>
                          <a:ea typeface="Times New Roman"/>
                          <a:cs typeface="Times New Roman"/>
                        </a:rPr>
                        <a:t>Допустимая продолжительность перерыва, показатель качества</a:t>
                      </a:r>
                      <a:endParaRPr lang="ru-RU" sz="1600">
                        <a:latin typeface="Times New Roman"/>
                        <a:ea typeface="Times New Roman"/>
                        <a:cs typeface="Times New Roman"/>
                      </a:endParaRP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ru-RU" sz="1600" b="1">
                          <a:latin typeface="Times New Roman"/>
                          <a:ea typeface="Times New Roman"/>
                          <a:cs typeface="Times New Roman"/>
                        </a:rPr>
                        <a:t> </a:t>
                      </a:r>
                      <a:endParaRPr lang="ru-RU" sz="1600">
                        <a:latin typeface="Times New Roman"/>
                        <a:ea typeface="Times New Roman"/>
                        <a:cs typeface="Times New Roman"/>
                      </a:endParaRPr>
                    </a:p>
                    <a:p>
                      <a:pPr algn="ctr">
                        <a:spcAft>
                          <a:spcPts val="0"/>
                        </a:spcAft>
                      </a:pPr>
                      <a:r>
                        <a:rPr lang="ru-RU" sz="1600" b="1">
                          <a:latin typeface="Times New Roman"/>
                          <a:ea typeface="Times New Roman"/>
                          <a:cs typeface="Times New Roman"/>
                        </a:rPr>
                        <a:t>Порядок изменения размера платы за коммунальные услуги</a:t>
                      </a:r>
                      <a:endParaRPr lang="ru-RU" sz="1600">
                        <a:latin typeface="Times New Roman"/>
                        <a:ea typeface="Times New Roman"/>
                        <a:cs typeface="Times New Roman"/>
                      </a:endParaRP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237273">
                <a:tc gridSpan="3">
                  <a:txBody>
                    <a:bodyPr/>
                    <a:lstStyle/>
                    <a:p>
                      <a:pPr algn="ctr">
                        <a:spcAft>
                          <a:spcPts val="0"/>
                        </a:spcAft>
                      </a:pPr>
                      <a:r>
                        <a:rPr lang="ru-RU" sz="1600" b="1" i="1" dirty="0">
                          <a:latin typeface="Times New Roman"/>
                          <a:ea typeface="Times New Roman"/>
                          <a:cs typeface="Times New Roman"/>
                        </a:rPr>
                        <a:t>II. Горячее водоснабжение</a:t>
                      </a:r>
                      <a:endParaRPr lang="ru-RU" sz="1600" dirty="0">
                        <a:latin typeface="Times New Roman"/>
                        <a:ea typeface="Times New Roman"/>
                        <a:cs typeface="Times New Roman"/>
                      </a:endParaRP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ru-RU"/>
                    </a:p>
                  </a:txBody>
                  <a:tcPr/>
                </a:tc>
                <a:tc hMerge="1">
                  <a:txBody>
                    <a:bodyPr/>
                    <a:lstStyle/>
                    <a:p>
                      <a:endParaRPr lang="ru-RU"/>
                    </a:p>
                  </a:txBody>
                  <a:tcPr/>
                </a:tc>
              </a:tr>
              <a:tr h="711820">
                <a:tc>
                  <a:txBody>
                    <a:bodyPr/>
                    <a:lstStyle/>
                    <a:p>
                      <a:pPr>
                        <a:spcAft>
                          <a:spcPts val="0"/>
                        </a:spcAft>
                      </a:pPr>
                      <a:r>
                        <a:rPr lang="ru-RU" sz="1600">
                          <a:latin typeface="Times New Roman"/>
                          <a:ea typeface="Times New Roman"/>
                          <a:cs typeface="Times New Roman"/>
                        </a:rPr>
                        <a:t>1. Бесперебойное, круглосуточное горячее водоснабжение</a:t>
                      </a: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spcAft>
                          <a:spcPts val="0"/>
                        </a:spcAft>
                      </a:pPr>
                      <a:r>
                        <a:rPr lang="ru-RU" sz="1600">
                          <a:latin typeface="Times New Roman"/>
                          <a:ea typeface="Times New Roman"/>
                          <a:cs typeface="Times New Roman"/>
                        </a:rPr>
                        <a:t>8 часов суммарно в течение 1 месяца</a:t>
                      </a: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spcAft>
                          <a:spcPts val="0"/>
                        </a:spcAft>
                      </a:pPr>
                      <a:r>
                        <a:rPr lang="ru-RU" sz="1600">
                          <a:latin typeface="Times New Roman"/>
                          <a:ea typeface="Times New Roman"/>
                          <a:cs typeface="Times New Roman"/>
                        </a:rPr>
                        <a:t>Такой же, как и у холодного водоснабжения</a:t>
                      </a: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898187">
                <a:tc>
                  <a:txBody>
                    <a:bodyPr/>
                    <a:lstStyle/>
                    <a:p>
                      <a:pPr>
                        <a:spcAft>
                          <a:spcPts val="0"/>
                        </a:spcAft>
                      </a:pPr>
                      <a:r>
                        <a:rPr lang="ru-RU" sz="1600">
                          <a:latin typeface="Times New Roman"/>
                          <a:ea typeface="Times New Roman"/>
                          <a:cs typeface="Times New Roman"/>
                        </a:rPr>
                        <a:t>2. Обеспечение температуры горячей воды в точке разбора не менее 60ºС  для открытых систем теплоснабжения.</a:t>
                      </a: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spcAft>
                          <a:spcPts val="0"/>
                        </a:spcAft>
                      </a:pPr>
                      <a:r>
                        <a:rPr lang="ru-RU" sz="1600" dirty="0">
                          <a:latin typeface="Times New Roman"/>
                          <a:ea typeface="Times New Roman"/>
                          <a:cs typeface="Times New Roman"/>
                        </a:rPr>
                        <a:t>В ночное время с 23.00 до 6.00 часов -не более чем на 5ºС. В дневное время с 6.00 до 23.00 часов - не более 3 </a:t>
                      </a:r>
                      <a:r>
                        <a:rPr lang="ru-RU" sz="1600" dirty="0" err="1">
                          <a:latin typeface="Times New Roman"/>
                          <a:ea typeface="Times New Roman"/>
                          <a:cs typeface="Times New Roman"/>
                        </a:rPr>
                        <a:t>ºС</a:t>
                      </a:r>
                      <a:r>
                        <a:rPr lang="ru-RU" sz="1600" dirty="0">
                          <a:latin typeface="Times New Roman"/>
                          <a:ea typeface="Times New Roman"/>
                          <a:cs typeface="Times New Roman"/>
                        </a:rPr>
                        <a:t>.</a:t>
                      </a: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spcAft>
                          <a:spcPts val="0"/>
                        </a:spcAft>
                      </a:pPr>
                      <a:r>
                        <a:rPr lang="ru-RU" sz="1600">
                          <a:latin typeface="Times New Roman"/>
                          <a:ea typeface="Times New Roman"/>
                          <a:cs typeface="Times New Roman"/>
                        </a:rPr>
                        <a:t>За каждые 3 ºС снижения температуры свыше допустимых отклонений плата снижается на 0,1 % за каждый час превышения допустимой продолжительности, при температуре горячей воды ниже 40 ºС плата производится по тарифу холодной воды.</a:t>
                      </a: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186367">
                <a:tc>
                  <a:txBody>
                    <a:bodyPr/>
                    <a:lstStyle/>
                    <a:p>
                      <a:pPr>
                        <a:spcAft>
                          <a:spcPts val="0"/>
                        </a:spcAft>
                      </a:pPr>
                      <a:r>
                        <a:rPr lang="ru-RU" sz="1600">
                          <a:latin typeface="Times New Roman"/>
                          <a:ea typeface="Times New Roman"/>
                          <a:cs typeface="Times New Roman"/>
                        </a:rPr>
                        <a:t>3. Состав и свойства воды должны соответствовать санитарным нормам и правилам.</a:t>
                      </a:r>
                    </a:p>
                    <a:p>
                      <a:pPr>
                        <a:spcAft>
                          <a:spcPts val="0"/>
                        </a:spcAft>
                      </a:pPr>
                      <a:r>
                        <a:rPr lang="ru-RU" sz="1600">
                          <a:latin typeface="Times New Roman"/>
                          <a:ea typeface="Times New Roman"/>
                          <a:cs typeface="Times New Roman"/>
                        </a:rPr>
                        <a:t> </a:t>
                      </a: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spcAft>
                          <a:spcPts val="0"/>
                        </a:spcAft>
                      </a:pPr>
                      <a:r>
                        <a:rPr lang="ru-RU" sz="1600">
                          <a:latin typeface="Times New Roman"/>
                          <a:ea typeface="Times New Roman"/>
                          <a:cs typeface="Times New Roman"/>
                        </a:rPr>
                        <a:t>Отклонение не допускается.</a:t>
                      </a: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spcAft>
                          <a:spcPts val="0"/>
                        </a:spcAft>
                      </a:pPr>
                      <a:r>
                        <a:rPr lang="ru-RU" sz="1600" dirty="0">
                          <a:latin typeface="Times New Roman"/>
                          <a:ea typeface="Times New Roman"/>
                          <a:cs typeface="Times New Roman"/>
                        </a:rPr>
                        <a:t>При отклонении от норм плата не вносится.</a:t>
                      </a: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bl>
          </a:graphicData>
        </a:graphic>
      </p:graphicFrame>
      <p:sp>
        <p:nvSpPr>
          <p:cNvPr id="103425" name="Rectangle 1"/>
          <p:cNvSpPr>
            <a:spLocks noChangeArrowheads="1"/>
          </p:cNvSpPr>
          <p:nvPr/>
        </p:nvSpPr>
        <p:spPr bwMode="auto">
          <a:xfrm>
            <a:off x="0" y="215443"/>
            <a:ext cx="8748464"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8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Условия изменения размера платы за коммунальные услуги при предоставлении коммунальных услуг ненадлежащего качества</a:t>
            </a:r>
            <a:endParaRPr kumimoji="0" lang="ru-RU" sz="11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8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a:t>
            </a:r>
            <a:endParaRPr kumimoji="0" lang="ru-RU" sz="11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8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a:t>
            </a:r>
            <a:endParaRPr kumimoji="0" lang="ru-RU" sz="4000" b="0" i="0" u="none" strike="noStrike" cap="none" normalizeH="0" baseline="0" dirty="0" smtClean="0">
              <a:ln>
                <a:noFill/>
              </a:ln>
              <a:solidFill>
                <a:schemeClr val="bg1"/>
              </a:solidFill>
              <a:effectLst/>
              <a:latin typeface="Arial" pitchFamily="34" charset="0"/>
              <a:cs typeface="Arial" pitchFamily="34" charset="0"/>
            </a:endParaRPr>
          </a:p>
        </p:txBody>
      </p:sp>
    </p:spTree>
  </p:cSld>
  <p:clrMapOvr>
    <a:masterClrMapping/>
  </p:clrMapOvr>
  <p:transition spd="slow">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4" name="Содержимое 3"/>
          <p:cNvGraphicFramePr>
            <a:graphicFrameLocks noGrp="1"/>
          </p:cNvGraphicFramePr>
          <p:nvPr>
            <p:ph idx="1"/>
          </p:nvPr>
        </p:nvGraphicFramePr>
        <p:xfrm>
          <a:off x="395535" y="1720552"/>
          <a:ext cx="8496945" cy="4678720"/>
        </p:xfrm>
        <a:graphic>
          <a:graphicData uri="http://schemas.openxmlformats.org/drawingml/2006/table">
            <a:tbl>
              <a:tblPr/>
              <a:tblGrid>
                <a:gridCol w="2935309"/>
                <a:gridCol w="2317347"/>
                <a:gridCol w="3244289"/>
              </a:tblGrid>
              <a:tr h="949093">
                <a:tc>
                  <a:txBody>
                    <a:bodyPr/>
                    <a:lstStyle/>
                    <a:p>
                      <a:pPr algn="ctr">
                        <a:spcAft>
                          <a:spcPts val="0"/>
                        </a:spcAft>
                      </a:pPr>
                      <a:r>
                        <a:rPr lang="ru-RU" sz="1600" b="1" dirty="0">
                          <a:latin typeface="Times New Roman"/>
                          <a:ea typeface="Times New Roman"/>
                          <a:cs typeface="Times New Roman"/>
                        </a:rPr>
                        <a:t> </a:t>
                      </a:r>
                      <a:endParaRPr lang="ru-RU" sz="1600" dirty="0">
                        <a:latin typeface="Times New Roman"/>
                        <a:ea typeface="Times New Roman"/>
                        <a:cs typeface="Times New Roman"/>
                      </a:endParaRPr>
                    </a:p>
                    <a:p>
                      <a:pPr algn="ctr">
                        <a:spcAft>
                          <a:spcPts val="0"/>
                        </a:spcAft>
                      </a:pPr>
                      <a:r>
                        <a:rPr lang="ru-RU" sz="1600" b="1" dirty="0">
                          <a:latin typeface="Times New Roman"/>
                          <a:ea typeface="Times New Roman"/>
                          <a:cs typeface="Times New Roman"/>
                        </a:rPr>
                        <a:t>Требования к качеству предоставляемых услуг</a:t>
                      </a:r>
                      <a:endParaRPr lang="ru-RU" sz="1600" dirty="0">
                        <a:latin typeface="Times New Roman"/>
                        <a:ea typeface="Times New Roman"/>
                        <a:cs typeface="Times New Roman"/>
                      </a:endParaRP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ru-RU" sz="1600" b="1">
                          <a:latin typeface="Times New Roman"/>
                          <a:ea typeface="Times New Roman"/>
                          <a:cs typeface="Times New Roman"/>
                        </a:rPr>
                        <a:t>Допустимая продолжительность перерыва, показатель качества</a:t>
                      </a:r>
                      <a:endParaRPr lang="ru-RU" sz="1600">
                        <a:latin typeface="Times New Roman"/>
                        <a:ea typeface="Times New Roman"/>
                        <a:cs typeface="Times New Roman"/>
                      </a:endParaRP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ru-RU" sz="1600" b="1">
                          <a:latin typeface="Times New Roman"/>
                          <a:ea typeface="Times New Roman"/>
                          <a:cs typeface="Times New Roman"/>
                        </a:rPr>
                        <a:t> </a:t>
                      </a:r>
                      <a:endParaRPr lang="ru-RU" sz="1600">
                        <a:latin typeface="Times New Roman"/>
                        <a:ea typeface="Times New Roman"/>
                        <a:cs typeface="Times New Roman"/>
                      </a:endParaRPr>
                    </a:p>
                    <a:p>
                      <a:pPr algn="ctr">
                        <a:spcAft>
                          <a:spcPts val="0"/>
                        </a:spcAft>
                      </a:pPr>
                      <a:r>
                        <a:rPr lang="ru-RU" sz="1600" b="1">
                          <a:latin typeface="Times New Roman"/>
                          <a:ea typeface="Times New Roman"/>
                          <a:cs typeface="Times New Roman"/>
                        </a:rPr>
                        <a:t>Порядок изменения размера платы за коммунальные услуги</a:t>
                      </a:r>
                      <a:endParaRPr lang="ru-RU" sz="1600">
                        <a:latin typeface="Times New Roman"/>
                        <a:ea typeface="Times New Roman"/>
                        <a:cs typeface="Times New Roman"/>
                      </a:endParaRP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237273">
                <a:tc gridSpan="3">
                  <a:txBody>
                    <a:bodyPr/>
                    <a:lstStyle/>
                    <a:p>
                      <a:pPr algn="ctr">
                        <a:spcAft>
                          <a:spcPts val="0"/>
                        </a:spcAft>
                      </a:pPr>
                      <a:r>
                        <a:rPr lang="ru-RU" sz="1600" b="1" i="1" dirty="0">
                          <a:latin typeface="Times New Roman"/>
                          <a:ea typeface="Times New Roman"/>
                          <a:cs typeface="Times New Roman"/>
                        </a:rPr>
                        <a:t>III. Водоотведение</a:t>
                      </a:r>
                      <a:endParaRPr lang="ru-RU" sz="1600" dirty="0">
                        <a:latin typeface="Times New Roman"/>
                        <a:ea typeface="Times New Roman"/>
                        <a:cs typeface="Times New Roman"/>
                      </a:endParaRP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ru-RU"/>
                    </a:p>
                  </a:txBody>
                  <a:tcPr/>
                </a:tc>
                <a:tc hMerge="1">
                  <a:txBody>
                    <a:bodyPr/>
                    <a:lstStyle/>
                    <a:p>
                      <a:endParaRPr lang="ru-RU"/>
                    </a:p>
                  </a:txBody>
                  <a:tcPr/>
                </a:tc>
              </a:tr>
              <a:tr h="777280">
                <a:tc>
                  <a:txBody>
                    <a:bodyPr/>
                    <a:lstStyle/>
                    <a:p>
                      <a:pPr>
                        <a:spcAft>
                          <a:spcPts val="0"/>
                        </a:spcAft>
                      </a:pPr>
                      <a:r>
                        <a:rPr lang="ru-RU" sz="1600">
                          <a:latin typeface="Times New Roman"/>
                          <a:ea typeface="Times New Roman"/>
                          <a:cs typeface="Times New Roman"/>
                        </a:rPr>
                        <a:t>Бесперебойное круглосуточно</a:t>
                      </a: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spcAft>
                          <a:spcPts val="0"/>
                        </a:spcAft>
                      </a:pPr>
                      <a:r>
                        <a:rPr lang="ru-RU" sz="1600">
                          <a:latin typeface="Times New Roman"/>
                          <a:ea typeface="Times New Roman"/>
                          <a:cs typeface="Times New Roman"/>
                        </a:rPr>
                        <a:t>Не более 8 часов суммарно.</a:t>
                      </a: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spcAft>
                          <a:spcPts val="0"/>
                        </a:spcAft>
                      </a:pPr>
                      <a:r>
                        <a:rPr lang="ru-RU" sz="1600" dirty="0">
                          <a:latin typeface="Times New Roman"/>
                          <a:ea typeface="Times New Roman"/>
                          <a:cs typeface="Times New Roman"/>
                        </a:rPr>
                        <a:t>За каждый час, превышающий допустимое, плата снижается на 0,15% размера платы</a:t>
                      </a:r>
                      <a:r>
                        <a:rPr lang="ru-RU" sz="1600" dirty="0" smtClean="0">
                          <a:latin typeface="Times New Roman"/>
                          <a:ea typeface="Times New Roman"/>
                          <a:cs typeface="Times New Roman"/>
                        </a:rPr>
                        <a:t>.</a:t>
                      </a:r>
                      <a:endParaRPr lang="ru-RU" sz="1600" dirty="0">
                        <a:latin typeface="Times New Roman"/>
                        <a:ea typeface="Times New Roman"/>
                        <a:cs typeface="Times New Roman"/>
                      </a:endParaRP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237273">
                <a:tc gridSpan="3">
                  <a:txBody>
                    <a:bodyPr/>
                    <a:lstStyle/>
                    <a:p>
                      <a:pPr algn="ctr">
                        <a:spcAft>
                          <a:spcPts val="0"/>
                        </a:spcAft>
                      </a:pPr>
                      <a:r>
                        <a:rPr lang="ru-RU" sz="1600" b="1" i="1">
                          <a:latin typeface="Times New Roman"/>
                          <a:ea typeface="Times New Roman"/>
                          <a:cs typeface="Times New Roman"/>
                        </a:rPr>
                        <a:t>IV. Электроэнергия</a:t>
                      </a:r>
                      <a:endParaRPr lang="ru-RU" sz="1600">
                        <a:latin typeface="Times New Roman"/>
                        <a:ea typeface="Times New Roman"/>
                        <a:cs typeface="Times New Roman"/>
                      </a:endParaRP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ru-RU"/>
                    </a:p>
                  </a:txBody>
                  <a:tcPr/>
                </a:tc>
                <a:tc hMerge="1">
                  <a:txBody>
                    <a:bodyPr/>
                    <a:lstStyle/>
                    <a:p>
                      <a:endParaRPr lang="ru-RU"/>
                    </a:p>
                  </a:txBody>
                  <a:tcPr/>
                </a:tc>
              </a:tr>
              <a:tr h="1186367">
                <a:tc>
                  <a:txBody>
                    <a:bodyPr/>
                    <a:lstStyle/>
                    <a:p>
                      <a:pPr>
                        <a:spcAft>
                          <a:spcPts val="0"/>
                        </a:spcAft>
                      </a:pPr>
                      <a:r>
                        <a:rPr lang="ru-RU" sz="1600">
                          <a:latin typeface="Times New Roman"/>
                          <a:ea typeface="Times New Roman"/>
                          <a:cs typeface="Times New Roman"/>
                        </a:rPr>
                        <a:t>Бесперебойное круглосуточно</a:t>
                      </a: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spcAft>
                          <a:spcPts val="0"/>
                        </a:spcAft>
                      </a:pPr>
                      <a:r>
                        <a:rPr lang="ru-RU" sz="1600">
                          <a:latin typeface="Times New Roman"/>
                          <a:ea typeface="Times New Roman"/>
                          <a:cs typeface="Times New Roman"/>
                        </a:rPr>
                        <a:t>2 часа при наличии двух источников питания; 24 часа – при наличии одного.</a:t>
                      </a:r>
                    </a:p>
                    <a:p>
                      <a:pPr>
                        <a:spcAft>
                          <a:spcPts val="0"/>
                        </a:spcAft>
                      </a:pPr>
                      <a:r>
                        <a:rPr lang="ru-RU" sz="1600">
                          <a:latin typeface="Times New Roman"/>
                          <a:ea typeface="Times New Roman"/>
                          <a:cs typeface="Times New Roman"/>
                        </a:rPr>
                        <a:t> </a:t>
                      </a: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spcAft>
                          <a:spcPts val="0"/>
                        </a:spcAft>
                      </a:pPr>
                      <a:r>
                        <a:rPr lang="ru-RU" sz="1600">
                          <a:latin typeface="Times New Roman"/>
                          <a:ea typeface="Times New Roman"/>
                          <a:cs typeface="Times New Roman"/>
                        </a:rPr>
                        <a:t>За каждый час, превышающий допустимое, плата снижается на 0,15% размера платы.</a:t>
                      </a: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237273">
                <a:tc gridSpan="3">
                  <a:txBody>
                    <a:bodyPr/>
                    <a:lstStyle/>
                    <a:p>
                      <a:pPr algn="ctr">
                        <a:spcAft>
                          <a:spcPts val="0"/>
                        </a:spcAft>
                      </a:pPr>
                      <a:r>
                        <a:rPr lang="ru-RU" sz="1600" b="1" i="1">
                          <a:latin typeface="Times New Roman"/>
                          <a:ea typeface="Times New Roman"/>
                          <a:cs typeface="Times New Roman"/>
                        </a:rPr>
                        <a:t>V. Газоснабжение</a:t>
                      </a:r>
                      <a:endParaRPr lang="ru-RU" sz="1600">
                        <a:latin typeface="Times New Roman"/>
                        <a:ea typeface="Times New Roman"/>
                        <a:cs typeface="Times New Roman"/>
                      </a:endParaRP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ru-RU"/>
                    </a:p>
                  </a:txBody>
                  <a:tcPr/>
                </a:tc>
                <a:tc hMerge="1">
                  <a:txBody>
                    <a:bodyPr/>
                    <a:lstStyle/>
                    <a:p>
                      <a:endParaRPr lang="ru-RU"/>
                    </a:p>
                  </a:txBody>
                  <a:tcPr/>
                </a:tc>
              </a:tr>
              <a:tr h="949093">
                <a:tc>
                  <a:txBody>
                    <a:bodyPr/>
                    <a:lstStyle/>
                    <a:p>
                      <a:pPr>
                        <a:spcAft>
                          <a:spcPts val="0"/>
                        </a:spcAft>
                      </a:pPr>
                      <a:r>
                        <a:rPr lang="ru-RU" sz="1600">
                          <a:latin typeface="Times New Roman"/>
                          <a:ea typeface="Times New Roman"/>
                          <a:cs typeface="Times New Roman"/>
                        </a:rPr>
                        <a:t>Бесперебойное круглосуточно</a:t>
                      </a: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spcAft>
                          <a:spcPts val="0"/>
                        </a:spcAft>
                      </a:pPr>
                      <a:r>
                        <a:rPr lang="ru-RU" sz="1600">
                          <a:latin typeface="Times New Roman"/>
                          <a:ea typeface="Times New Roman"/>
                          <a:cs typeface="Times New Roman"/>
                        </a:rPr>
                        <a:t>Не более 4 часов в течение месяца.</a:t>
                      </a: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spcAft>
                          <a:spcPts val="0"/>
                        </a:spcAft>
                      </a:pPr>
                      <a:r>
                        <a:rPr lang="ru-RU" sz="1600" dirty="0">
                          <a:latin typeface="Times New Roman"/>
                          <a:ea typeface="Times New Roman"/>
                          <a:cs typeface="Times New Roman"/>
                        </a:rPr>
                        <a:t>За каждый час, превышающий допустимое, плата снижается на 0,15% размера платы.</a:t>
                      </a:r>
                    </a:p>
                    <a:p>
                      <a:pPr>
                        <a:spcAft>
                          <a:spcPts val="0"/>
                        </a:spcAft>
                      </a:pPr>
                      <a:r>
                        <a:rPr lang="ru-RU" sz="1600" dirty="0">
                          <a:latin typeface="Times New Roman"/>
                          <a:ea typeface="Times New Roman"/>
                          <a:cs typeface="Times New Roman"/>
                        </a:rPr>
                        <a:t> </a:t>
                      </a: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bl>
          </a:graphicData>
        </a:graphic>
      </p:graphicFrame>
      <p:sp>
        <p:nvSpPr>
          <p:cNvPr id="103425" name="Rectangle 1"/>
          <p:cNvSpPr>
            <a:spLocks noChangeArrowheads="1"/>
          </p:cNvSpPr>
          <p:nvPr/>
        </p:nvSpPr>
        <p:spPr bwMode="auto">
          <a:xfrm>
            <a:off x="0" y="215443"/>
            <a:ext cx="8748464"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8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Условия изменения размера платы за коммунальные услуги при предоставлении коммунальных услуг ненадлежащего качества</a:t>
            </a:r>
            <a:endParaRPr kumimoji="0" lang="ru-RU" sz="11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8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a:t>
            </a:r>
            <a:endParaRPr kumimoji="0" lang="ru-RU" sz="11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8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a:t>
            </a:r>
            <a:endParaRPr kumimoji="0" lang="ru-RU" sz="4000" b="0" i="0" u="none" strike="noStrike" cap="none" normalizeH="0" baseline="0" dirty="0" smtClean="0">
              <a:ln>
                <a:noFill/>
              </a:ln>
              <a:solidFill>
                <a:schemeClr val="bg1"/>
              </a:solidFill>
              <a:effectLst/>
              <a:latin typeface="Arial" pitchFamily="34" charset="0"/>
              <a:cs typeface="Arial" pitchFamily="34" charset="0"/>
            </a:endParaRPr>
          </a:p>
        </p:txBody>
      </p:sp>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611560" y="2708920"/>
            <a:ext cx="7772400" cy="1470025"/>
          </a:xfrm>
        </p:spPr>
        <p:txBody>
          <a:bodyPr>
            <a:noAutofit/>
          </a:bodyPr>
          <a:lstStyle/>
          <a:p>
            <a:r>
              <a:rPr lang="ru-RU" sz="3200" dirty="0" smtClean="0">
                <a:solidFill>
                  <a:schemeClr val="bg1"/>
                </a:solidFill>
                <a:latin typeface="+mj-lt"/>
                <a:ea typeface="+mj-ea"/>
                <a:cs typeface="+mj-cs"/>
              </a:rPr>
              <a:t/>
            </a:r>
            <a:br>
              <a:rPr lang="ru-RU" sz="3200" dirty="0" smtClean="0">
                <a:solidFill>
                  <a:schemeClr val="bg1"/>
                </a:solidFill>
                <a:latin typeface="+mj-lt"/>
                <a:ea typeface="+mj-ea"/>
                <a:cs typeface="+mj-cs"/>
              </a:rPr>
            </a:br>
            <a:r>
              <a:rPr lang="ru-RU" sz="3200" dirty="0" smtClean="0">
                <a:solidFill>
                  <a:schemeClr val="bg1"/>
                </a:solidFill>
                <a:latin typeface="+mj-lt"/>
                <a:ea typeface="+mj-ea"/>
                <a:cs typeface="+mj-cs"/>
              </a:rPr>
              <a:t>Нормативные акты, регламентирующие сферу жилищного управления, могут издавать </a:t>
            </a:r>
            <a:r>
              <a:rPr lang="ru-RU" sz="3200" b="1" dirty="0" smtClean="0">
                <a:solidFill>
                  <a:srgbClr val="FFFF00"/>
                </a:solidFill>
                <a:latin typeface="+mj-lt"/>
                <a:ea typeface="+mj-ea"/>
                <a:cs typeface="+mj-cs"/>
              </a:rPr>
              <a:t>органы государственной власти субъектов</a:t>
            </a:r>
            <a:r>
              <a:rPr lang="ru-RU" sz="3200" b="1" dirty="0" smtClean="0">
                <a:solidFill>
                  <a:schemeClr val="bg1"/>
                </a:solidFill>
                <a:latin typeface="+mj-lt"/>
                <a:ea typeface="+mj-ea"/>
                <a:cs typeface="+mj-cs"/>
              </a:rPr>
              <a:t> </a:t>
            </a:r>
            <a:r>
              <a:rPr lang="ru-RU" sz="3200" dirty="0" smtClean="0">
                <a:solidFill>
                  <a:schemeClr val="bg1"/>
                </a:solidFill>
                <a:latin typeface="+mj-lt"/>
                <a:ea typeface="+mj-ea"/>
                <a:cs typeface="+mj-cs"/>
              </a:rPr>
              <a:t>РФ в соответствии (ст. 13 ЖК РФ)</a:t>
            </a:r>
            <a:br>
              <a:rPr lang="ru-RU" sz="3200" dirty="0" smtClean="0">
                <a:solidFill>
                  <a:schemeClr val="bg1"/>
                </a:solidFill>
                <a:latin typeface="+mj-lt"/>
                <a:ea typeface="+mj-ea"/>
                <a:cs typeface="+mj-cs"/>
              </a:rPr>
            </a:br>
            <a:r>
              <a:rPr lang="ru-RU" sz="3200" dirty="0" smtClean="0">
                <a:solidFill>
                  <a:schemeClr val="bg1"/>
                </a:solidFill>
                <a:latin typeface="+mj-lt"/>
                <a:ea typeface="+mj-ea"/>
                <a:cs typeface="+mj-cs"/>
              </a:rPr>
              <a:t/>
            </a:r>
            <a:br>
              <a:rPr lang="ru-RU" sz="3200" dirty="0" smtClean="0">
                <a:solidFill>
                  <a:schemeClr val="bg1"/>
                </a:solidFill>
                <a:latin typeface="+mj-lt"/>
                <a:ea typeface="+mj-ea"/>
                <a:cs typeface="+mj-cs"/>
              </a:rPr>
            </a:br>
            <a:r>
              <a:rPr lang="ru-RU" sz="3200" dirty="0" smtClean="0">
                <a:solidFill>
                  <a:schemeClr val="bg1"/>
                </a:solidFill>
                <a:latin typeface="+mj-lt"/>
                <a:ea typeface="+mj-ea"/>
                <a:cs typeface="+mj-cs"/>
              </a:rPr>
              <a:t>Нормативные акты по вопросам жилищного управления могут издавать </a:t>
            </a:r>
            <a:r>
              <a:rPr lang="ru-RU" sz="3200" b="1" dirty="0" smtClean="0">
                <a:solidFill>
                  <a:srgbClr val="FFFF00"/>
                </a:solidFill>
                <a:latin typeface="+mj-lt"/>
                <a:ea typeface="+mj-ea"/>
                <a:cs typeface="+mj-cs"/>
              </a:rPr>
              <a:t>органы местного самоуправления </a:t>
            </a:r>
            <a:r>
              <a:rPr lang="ru-RU" sz="3200" dirty="0" smtClean="0">
                <a:solidFill>
                  <a:schemeClr val="bg1"/>
                </a:solidFill>
                <a:latin typeface="+mj-lt"/>
                <a:ea typeface="+mj-ea"/>
                <a:cs typeface="+mj-cs"/>
              </a:rPr>
              <a:t>в пределах полномочий, установленных (ст. 14 ЖК РФ)</a:t>
            </a:r>
            <a:endParaRPr lang="ru-RU" sz="3200" dirty="0">
              <a:solidFill>
                <a:schemeClr val="bg1"/>
              </a:solidFill>
            </a:endParaRPr>
          </a:p>
        </p:txBody>
      </p:sp>
    </p:spTree>
  </p:cSld>
  <p:clrMapOvr>
    <a:masterClrMapping/>
  </p:clrMapOvr>
  <p:transition spd="slow">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4" name="Содержимое 3"/>
          <p:cNvGraphicFramePr>
            <a:graphicFrameLocks noGrp="1"/>
          </p:cNvGraphicFramePr>
          <p:nvPr>
            <p:ph idx="1"/>
          </p:nvPr>
        </p:nvGraphicFramePr>
        <p:xfrm>
          <a:off x="395535" y="1720552"/>
          <a:ext cx="8496945" cy="4876800"/>
        </p:xfrm>
        <a:graphic>
          <a:graphicData uri="http://schemas.openxmlformats.org/drawingml/2006/table">
            <a:tbl>
              <a:tblPr/>
              <a:tblGrid>
                <a:gridCol w="2935309"/>
                <a:gridCol w="2317347"/>
                <a:gridCol w="3244289"/>
              </a:tblGrid>
              <a:tr h="949093">
                <a:tc>
                  <a:txBody>
                    <a:bodyPr/>
                    <a:lstStyle/>
                    <a:p>
                      <a:pPr algn="ctr">
                        <a:spcAft>
                          <a:spcPts val="0"/>
                        </a:spcAft>
                      </a:pPr>
                      <a:r>
                        <a:rPr lang="ru-RU" sz="1600" b="1" dirty="0">
                          <a:latin typeface="Times New Roman"/>
                          <a:ea typeface="Times New Roman"/>
                          <a:cs typeface="Times New Roman"/>
                        </a:rPr>
                        <a:t> </a:t>
                      </a:r>
                      <a:endParaRPr lang="ru-RU" sz="1600" dirty="0">
                        <a:latin typeface="Times New Roman"/>
                        <a:ea typeface="Times New Roman"/>
                        <a:cs typeface="Times New Roman"/>
                      </a:endParaRPr>
                    </a:p>
                    <a:p>
                      <a:pPr algn="ctr">
                        <a:spcAft>
                          <a:spcPts val="0"/>
                        </a:spcAft>
                      </a:pPr>
                      <a:r>
                        <a:rPr lang="ru-RU" sz="1600" b="1" dirty="0">
                          <a:latin typeface="Times New Roman"/>
                          <a:ea typeface="Times New Roman"/>
                          <a:cs typeface="Times New Roman"/>
                        </a:rPr>
                        <a:t>Требования к качеству предоставляемых услуг</a:t>
                      </a:r>
                      <a:endParaRPr lang="ru-RU" sz="1600" dirty="0">
                        <a:latin typeface="Times New Roman"/>
                        <a:ea typeface="Times New Roman"/>
                        <a:cs typeface="Times New Roman"/>
                      </a:endParaRP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ru-RU" sz="1600" b="1">
                          <a:latin typeface="Times New Roman"/>
                          <a:ea typeface="Times New Roman"/>
                          <a:cs typeface="Times New Roman"/>
                        </a:rPr>
                        <a:t>Допустимая продолжительность перерыва, показатель качества</a:t>
                      </a:r>
                      <a:endParaRPr lang="ru-RU" sz="1600">
                        <a:latin typeface="Times New Roman"/>
                        <a:ea typeface="Times New Roman"/>
                        <a:cs typeface="Times New Roman"/>
                      </a:endParaRP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ru-RU" sz="1600" b="1">
                          <a:latin typeface="Times New Roman"/>
                          <a:ea typeface="Times New Roman"/>
                          <a:cs typeface="Times New Roman"/>
                        </a:rPr>
                        <a:t> </a:t>
                      </a:r>
                      <a:endParaRPr lang="ru-RU" sz="1600">
                        <a:latin typeface="Times New Roman"/>
                        <a:ea typeface="Times New Roman"/>
                        <a:cs typeface="Times New Roman"/>
                      </a:endParaRPr>
                    </a:p>
                    <a:p>
                      <a:pPr algn="ctr">
                        <a:spcAft>
                          <a:spcPts val="0"/>
                        </a:spcAft>
                      </a:pPr>
                      <a:r>
                        <a:rPr lang="ru-RU" sz="1600" b="1">
                          <a:latin typeface="Times New Roman"/>
                          <a:ea typeface="Times New Roman"/>
                          <a:cs typeface="Times New Roman"/>
                        </a:rPr>
                        <a:t>Порядок изменения размера платы за коммунальные услуги</a:t>
                      </a:r>
                      <a:endParaRPr lang="ru-RU" sz="1600">
                        <a:latin typeface="Times New Roman"/>
                        <a:ea typeface="Times New Roman"/>
                        <a:cs typeface="Times New Roman"/>
                      </a:endParaRP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237273">
                <a:tc gridSpan="3">
                  <a:txBody>
                    <a:bodyPr/>
                    <a:lstStyle/>
                    <a:p>
                      <a:pPr algn="ctr">
                        <a:spcAft>
                          <a:spcPts val="0"/>
                        </a:spcAft>
                      </a:pPr>
                      <a:r>
                        <a:rPr lang="ru-RU" sz="1600" b="1" i="1" dirty="0">
                          <a:latin typeface="Times New Roman"/>
                          <a:ea typeface="Times New Roman"/>
                          <a:cs typeface="Times New Roman"/>
                        </a:rPr>
                        <a:t>VI. Отопление</a:t>
                      </a:r>
                      <a:endParaRPr lang="ru-RU" sz="1600" dirty="0">
                        <a:latin typeface="Times New Roman"/>
                        <a:ea typeface="Times New Roman"/>
                        <a:cs typeface="Times New Roman"/>
                      </a:endParaRP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ru-RU"/>
                    </a:p>
                  </a:txBody>
                  <a:tcPr/>
                </a:tc>
                <a:tc hMerge="1">
                  <a:txBody>
                    <a:bodyPr/>
                    <a:lstStyle/>
                    <a:p>
                      <a:endParaRPr lang="ru-RU"/>
                    </a:p>
                  </a:txBody>
                  <a:tcPr/>
                </a:tc>
              </a:tr>
              <a:tr h="2610007">
                <a:tc>
                  <a:txBody>
                    <a:bodyPr/>
                    <a:lstStyle/>
                    <a:p>
                      <a:pPr>
                        <a:spcAft>
                          <a:spcPts val="0"/>
                        </a:spcAft>
                      </a:pPr>
                      <a:r>
                        <a:rPr lang="ru-RU" sz="1600" dirty="0">
                          <a:latin typeface="Times New Roman"/>
                          <a:ea typeface="Times New Roman"/>
                          <a:cs typeface="Times New Roman"/>
                        </a:rPr>
                        <a:t>1. Бесперебойное в течение отопительного периода.</a:t>
                      </a: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spcAft>
                          <a:spcPts val="0"/>
                        </a:spcAft>
                      </a:pPr>
                      <a:r>
                        <a:rPr lang="ru-RU" sz="1600" dirty="0">
                          <a:latin typeface="Times New Roman"/>
                          <a:ea typeface="Times New Roman"/>
                          <a:cs typeface="Times New Roman"/>
                        </a:rPr>
                        <a:t>Не более 24 часов в течение месяца;</a:t>
                      </a:r>
                    </a:p>
                    <a:p>
                      <a:pPr>
                        <a:spcAft>
                          <a:spcPts val="0"/>
                        </a:spcAft>
                      </a:pPr>
                      <a:r>
                        <a:rPr lang="ru-RU" sz="1600" dirty="0">
                          <a:latin typeface="Times New Roman"/>
                          <a:ea typeface="Times New Roman"/>
                          <a:cs typeface="Times New Roman"/>
                        </a:rPr>
                        <a:t>не более 16 часов единовременно при температуре воздуха  в жилых помещениях от 12ºС до нормы,</a:t>
                      </a:r>
                    </a:p>
                    <a:p>
                      <a:pPr>
                        <a:spcAft>
                          <a:spcPts val="0"/>
                        </a:spcAft>
                      </a:pPr>
                      <a:r>
                        <a:rPr lang="ru-RU" sz="1600" dirty="0">
                          <a:latin typeface="Times New Roman"/>
                          <a:ea typeface="Times New Roman"/>
                          <a:cs typeface="Times New Roman"/>
                        </a:rPr>
                        <a:t> не более 8 часов при температуре в квартире от 10 </a:t>
                      </a:r>
                      <a:r>
                        <a:rPr lang="ru-RU" sz="1600" dirty="0" err="1">
                          <a:latin typeface="Times New Roman"/>
                          <a:ea typeface="Times New Roman"/>
                          <a:cs typeface="Times New Roman"/>
                        </a:rPr>
                        <a:t>ºС </a:t>
                      </a:r>
                      <a:r>
                        <a:rPr lang="ru-RU" sz="1600" dirty="0">
                          <a:latin typeface="Times New Roman"/>
                          <a:ea typeface="Times New Roman"/>
                          <a:cs typeface="Times New Roman"/>
                        </a:rPr>
                        <a:t>и т.д.</a:t>
                      </a:r>
                    </a:p>
                    <a:p>
                      <a:pPr>
                        <a:spcAft>
                          <a:spcPts val="0"/>
                        </a:spcAft>
                      </a:pPr>
                      <a:r>
                        <a:rPr lang="ru-RU" sz="1600" dirty="0">
                          <a:latin typeface="Times New Roman"/>
                          <a:ea typeface="Times New Roman"/>
                          <a:cs typeface="Times New Roman"/>
                        </a:rPr>
                        <a:t> </a:t>
                      </a: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spcAft>
                          <a:spcPts val="0"/>
                        </a:spcAft>
                      </a:pPr>
                      <a:r>
                        <a:rPr lang="ru-RU" sz="1600">
                          <a:latin typeface="Times New Roman"/>
                          <a:ea typeface="Times New Roman"/>
                          <a:cs typeface="Times New Roman"/>
                        </a:rPr>
                        <a:t>За каждый час, превышающий допустимое, плата снижается на 0,15% размера платы.</a:t>
                      </a: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949093">
                <a:tc>
                  <a:txBody>
                    <a:bodyPr/>
                    <a:lstStyle/>
                    <a:p>
                      <a:pPr>
                        <a:spcAft>
                          <a:spcPts val="0"/>
                        </a:spcAft>
                      </a:pPr>
                      <a:r>
                        <a:rPr lang="ru-RU" sz="1600" dirty="0">
                          <a:latin typeface="Times New Roman"/>
                          <a:ea typeface="Times New Roman"/>
                          <a:cs typeface="Times New Roman"/>
                        </a:rPr>
                        <a:t>2. Обеспечение температуры воздуха в жилых помещениях не ниже +18 </a:t>
                      </a:r>
                      <a:r>
                        <a:rPr lang="ru-RU" sz="1600" dirty="0" err="1">
                          <a:latin typeface="Times New Roman"/>
                          <a:ea typeface="Times New Roman"/>
                          <a:cs typeface="Times New Roman"/>
                        </a:rPr>
                        <a:t>ºС </a:t>
                      </a:r>
                      <a:r>
                        <a:rPr lang="ru-RU" sz="1600" dirty="0">
                          <a:latin typeface="Times New Roman"/>
                          <a:ea typeface="Times New Roman"/>
                          <a:cs typeface="Times New Roman"/>
                        </a:rPr>
                        <a:t>(в угловых комнатах +20 </a:t>
                      </a:r>
                      <a:r>
                        <a:rPr lang="ru-RU" sz="1600" dirty="0" err="1">
                          <a:latin typeface="Times New Roman"/>
                          <a:ea typeface="Times New Roman"/>
                          <a:cs typeface="Times New Roman"/>
                        </a:rPr>
                        <a:t>ºС</a:t>
                      </a:r>
                      <a:r>
                        <a:rPr lang="ru-RU" sz="1600" dirty="0">
                          <a:latin typeface="Times New Roman"/>
                          <a:ea typeface="Times New Roman"/>
                          <a:cs typeface="Times New Roman"/>
                        </a:rPr>
                        <a:t>).</a:t>
                      </a: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spcAft>
                          <a:spcPts val="0"/>
                        </a:spcAft>
                      </a:pPr>
                      <a:r>
                        <a:rPr lang="ru-RU" sz="1600" dirty="0">
                          <a:latin typeface="Times New Roman"/>
                          <a:ea typeface="Times New Roman"/>
                          <a:cs typeface="Times New Roman"/>
                        </a:rPr>
                        <a:t>Отклонение не допускается.</a:t>
                      </a: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spcAft>
                          <a:spcPts val="0"/>
                        </a:spcAft>
                      </a:pPr>
                      <a:r>
                        <a:rPr lang="ru-RU" sz="1600" dirty="0">
                          <a:latin typeface="Times New Roman"/>
                          <a:ea typeface="Times New Roman"/>
                          <a:cs typeface="Times New Roman"/>
                        </a:rPr>
                        <a:t>За каждый час, превышающий допустимое, плата снижается на 0,15% размера платы.</a:t>
                      </a: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bl>
          </a:graphicData>
        </a:graphic>
      </p:graphicFrame>
      <p:sp>
        <p:nvSpPr>
          <p:cNvPr id="103425" name="Rectangle 1"/>
          <p:cNvSpPr>
            <a:spLocks noChangeArrowheads="1"/>
          </p:cNvSpPr>
          <p:nvPr/>
        </p:nvSpPr>
        <p:spPr bwMode="auto">
          <a:xfrm>
            <a:off x="0" y="215443"/>
            <a:ext cx="8748464"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8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Условия изменения размера платы за коммунальные услуги при предоставлении коммунальных услуг ненадлежащего качества</a:t>
            </a:r>
            <a:endParaRPr kumimoji="0" lang="ru-RU" sz="11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8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a:t>
            </a:r>
            <a:endParaRPr kumimoji="0" lang="ru-RU" sz="11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8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a:t>
            </a:r>
            <a:endParaRPr kumimoji="0" lang="ru-RU" sz="4000" b="0" i="0" u="none" strike="noStrike" cap="none" normalizeH="0" baseline="0" dirty="0" smtClean="0">
              <a:ln>
                <a:noFill/>
              </a:ln>
              <a:solidFill>
                <a:schemeClr val="bg1"/>
              </a:solidFill>
              <a:effectLst/>
              <a:latin typeface="Arial" pitchFamily="34" charset="0"/>
              <a:cs typeface="Arial" pitchFamily="34" charset="0"/>
            </a:endParaRPr>
          </a:p>
        </p:txBody>
      </p:sp>
    </p:spTree>
  </p:cSld>
  <p:clrMapOvr>
    <a:masterClrMapping/>
  </p:clrMapOvr>
  <p:transition spd="slow">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04664"/>
            <a:ext cx="8686800" cy="1143000"/>
          </a:xfrm>
        </p:spPr>
        <p:txBody>
          <a:bodyPr/>
          <a:lstStyle/>
          <a:p>
            <a:r>
              <a:rPr lang="ru-RU" sz="2800" dirty="0" smtClean="0">
                <a:solidFill>
                  <a:schemeClr val="bg1"/>
                </a:solidFill>
              </a:rPr>
              <a:t>Форма</a:t>
            </a:r>
            <a:r>
              <a:rPr lang="ru-RU" sz="3200" dirty="0" smtClean="0">
                <a:solidFill>
                  <a:schemeClr val="bg1"/>
                </a:solidFill>
              </a:rPr>
              <a:t> </a:t>
            </a:r>
            <a:r>
              <a:rPr lang="ru-RU" sz="2800" dirty="0" smtClean="0">
                <a:solidFill>
                  <a:schemeClr val="bg1"/>
                </a:solidFill>
              </a:rPr>
              <a:t>акта, подтверждающего факт изменения заказчиком объема, периодичности выполнения работ или их стоимости (цены)</a:t>
            </a:r>
            <a:br>
              <a:rPr lang="ru-RU" sz="2800" dirty="0" smtClean="0">
                <a:solidFill>
                  <a:schemeClr val="bg1"/>
                </a:solidFill>
              </a:rPr>
            </a:br>
            <a:endParaRPr lang="ru-RU" sz="3600" dirty="0"/>
          </a:p>
        </p:txBody>
      </p:sp>
      <p:pic>
        <p:nvPicPr>
          <p:cNvPr id="116738" name="Picture 2"/>
          <p:cNvPicPr>
            <a:picLocks noChangeAspect="1" noChangeArrowheads="1"/>
          </p:cNvPicPr>
          <p:nvPr/>
        </p:nvPicPr>
        <p:blipFill>
          <a:blip r:embed="rId2" cstate="print"/>
          <a:srcRect l="27391" t="8485" r="27781" b="15719"/>
          <a:stretch>
            <a:fillRect/>
          </a:stretch>
        </p:blipFill>
        <p:spPr bwMode="auto">
          <a:xfrm>
            <a:off x="1475656" y="1412776"/>
            <a:ext cx="5832648" cy="5544616"/>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457200"/>
            <a:ext cx="8435975" cy="955576"/>
          </a:xfrm>
          <a:solidFill>
            <a:schemeClr val="bg1"/>
          </a:solidFill>
        </p:spPr>
        <p:txBody>
          <a:bodyPr/>
          <a:lstStyle/>
          <a:p>
            <a:pPr eaLnBrk="1" hangingPunct="1"/>
            <a:r>
              <a:rPr lang="ru-RU" sz="3600" b="1" dirty="0" err="1" smtClean="0"/>
              <a:t>Энергосервисный</a:t>
            </a:r>
            <a:r>
              <a:rPr lang="ru-RU" sz="3600" b="1" dirty="0" smtClean="0"/>
              <a:t> контракт и ЭСКО</a:t>
            </a:r>
          </a:p>
        </p:txBody>
      </p:sp>
      <p:sp>
        <p:nvSpPr>
          <p:cNvPr id="4099" name="Rectangle 3"/>
          <p:cNvSpPr>
            <a:spLocks noGrp="1" noChangeArrowheads="1"/>
          </p:cNvSpPr>
          <p:nvPr>
            <p:ph type="body" idx="1"/>
          </p:nvPr>
        </p:nvSpPr>
        <p:spPr/>
        <p:txBody>
          <a:bodyPr/>
          <a:lstStyle/>
          <a:p>
            <a:pPr eaLnBrk="1" hangingPunct="1">
              <a:buFont typeface="Wingdings" pitchFamily="2" charset="2"/>
              <a:buNone/>
            </a:pPr>
            <a:r>
              <a:rPr lang="ru-RU" sz="2800" dirty="0" smtClean="0">
                <a:solidFill>
                  <a:schemeClr val="bg1"/>
                </a:solidFill>
              </a:rPr>
              <a:t>Федеральный закон от 23.11.2009 №261-ФЗ</a:t>
            </a:r>
          </a:p>
          <a:p>
            <a:pPr eaLnBrk="1" hangingPunct="1">
              <a:buFont typeface="Wingdings" pitchFamily="2" charset="2"/>
              <a:buNone/>
            </a:pPr>
            <a:r>
              <a:rPr lang="ru-RU" sz="2800" dirty="0" smtClean="0">
                <a:solidFill>
                  <a:schemeClr val="bg1"/>
                </a:solidFill>
              </a:rPr>
              <a:t>сделал популярным термины </a:t>
            </a:r>
          </a:p>
          <a:p>
            <a:pPr eaLnBrk="1" hangingPunct="1"/>
            <a:r>
              <a:rPr lang="ru-RU" sz="2800" b="1" dirty="0" err="1" smtClean="0">
                <a:solidFill>
                  <a:schemeClr val="bg1"/>
                </a:solidFill>
              </a:rPr>
              <a:t>энергосервисный</a:t>
            </a:r>
            <a:r>
              <a:rPr lang="ru-RU" sz="2800" b="1" dirty="0" smtClean="0">
                <a:solidFill>
                  <a:schemeClr val="bg1"/>
                </a:solidFill>
              </a:rPr>
              <a:t> контракт</a:t>
            </a:r>
          </a:p>
          <a:p>
            <a:pPr eaLnBrk="1" hangingPunct="1"/>
            <a:r>
              <a:rPr lang="ru-RU" sz="2800" b="1" dirty="0" smtClean="0">
                <a:solidFill>
                  <a:schemeClr val="bg1"/>
                </a:solidFill>
              </a:rPr>
              <a:t>ЭСКО (</a:t>
            </a:r>
            <a:r>
              <a:rPr lang="ru-RU" sz="2800" b="1" dirty="0" err="1" smtClean="0">
                <a:solidFill>
                  <a:schemeClr val="bg1"/>
                </a:solidFill>
              </a:rPr>
              <a:t>энергосервисная</a:t>
            </a:r>
            <a:r>
              <a:rPr lang="ru-RU" sz="2800" b="1" dirty="0" smtClean="0">
                <a:solidFill>
                  <a:schemeClr val="bg1"/>
                </a:solidFill>
              </a:rPr>
              <a:t> компания) </a:t>
            </a:r>
          </a:p>
          <a:p>
            <a:pPr eaLnBrk="1" hangingPunct="1"/>
            <a:endParaRPr lang="ru-RU" sz="2800" b="1" dirty="0" smtClean="0">
              <a:solidFill>
                <a:schemeClr val="bg1"/>
              </a:solidFill>
            </a:endParaRPr>
          </a:p>
          <a:p>
            <a:pPr eaLnBrk="1" hangingPunct="1">
              <a:buFont typeface="Wingdings" pitchFamily="2" charset="2"/>
              <a:buNone/>
            </a:pPr>
            <a:r>
              <a:rPr lang="ru-RU" sz="2800" b="1" dirty="0" err="1" smtClean="0">
                <a:solidFill>
                  <a:schemeClr val="bg1"/>
                </a:solidFill>
              </a:rPr>
              <a:t>Энергосервис</a:t>
            </a:r>
            <a:r>
              <a:rPr lang="ru-RU" sz="2800" b="1" dirty="0" smtClean="0">
                <a:solidFill>
                  <a:schemeClr val="bg1"/>
                </a:solidFill>
              </a:rPr>
              <a:t> – </a:t>
            </a:r>
            <a:r>
              <a:rPr lang="ru-RU" sz="2400" b="1" dirty="0" smtClean="0">
                <a:solidFill>
                  <a:schemeClr val="bg1"/>
                </a:solidFill>
              </a:rPr>
              <a:t>широко распространенный в мире способ повышения </a:t>
            </a:r>
            <a:r>
              <a:rPr lang="ru-RU" sz="2400" b="1" dirty="0" err="1" smtClean="0">
                <a:solidFill>
                  <a:schemeClr val="bg1"/>
                </a:solidFill>
              </a:rPr>
              <a:t>энергоэффективности</a:t>
            </a:r>
            <a:r>
              <a:rPr lang="ru-RU" sz="2400" b="1" dirty="0" smtClean="0">
                <a:solidFill>
                  <a:schemeClr val="bg1"/>
                </a:solidFill>
              </a:rPr>
              <a:t> зданий, пока новое явление для России</a:t>
            </a:r>
          </a:p>
        </p:txBody>
      </p:sp>
    </p:spTree>
  </p:cSld>
  <p:clrMapOvr>
    <a:masterClrMapping/>
  </p:clrMapOvr>
  <p:transition spd="slow">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solidFill>
            <a:srgbClr val="FFFF00"/>
          </a:solidFill>
        </p:spPr>
        <p:txBody>
          <a:bodyPr/>
          <a:lstStyle/>
          <a:p>
            <a:pPr eaLnBrk="1" hangingPunct="1"/>
            <a:r>
              <a:rPr lang="ru-RU" sz="3600" b="1" dirty="0" smtClean="0"/>
              <a:t>ЭСКО – это организации</a:t>
            </a:r>
          </a:p>
        </p:txBody>
      </p:sp>
      <p:sp>
        <p:nvSpPr>
          <p:cNvPr id="5123" name="Rectangle 3"/>
          <p:cNvSpPr>
            <a:spLocks noGrp="1" noChangeArrowheads="1"/>
          </p:cNvSpPr>
          <p:nvPr>
            <p:ph type="body" idx="1"/>
          </p:nvPr>
        </p:nvSpPr>
        <p:spPr>
          <a:xfrm>
            <a:off x="457200" y="1628775"/>
            <a:ext cx="8229600" cy="4752975"/>
          </a:xfrm>
          <a:solidFill>
            <a:schemeClr val="bg1"/>
          </a:solidFill>
        </p:spPr>
        <p:txBody>
          <a:bodyPr/>
          <a:lstStyle/>
          <a:p>
            <a:pPr eaLnBrk="1" hangingPunct="1">
              <a:lnSpc>
                <a:spcPct val="90000"/>
              </a:lnSpc>
              <a:buFont typeface="Wingdings" pitchFamily="2" charset="2"/>
              <a:buNone/>
            </a:pPr>
            <a:r>
              <a:rPr lang="ru-RU" sz="2400" b="1" dirty="0" smtClean="0"/>
              <a:t>специализирующиеся на услугах по повышению </a:t>
            </a:r>
            <a:r>
              <a:rPr lang="ru-RU" sz="2400" b="1" dirty="0" err="1" smtClean="0"/>
              <a:t>энергоэффективности</a:t>
            </a:r>
            <a:r>
              <a:rPr lang="ru-RU" sz="2400" b="1" dirty="0" smtClean="0"/>
              <a:t> зданий и сооружений</a:t>
            </a:r>
            <a:r>
              <a:rPr lang="ru-RU" sz="2400" dirty="0" smtClean="0"/>
              <a:t>: </a:t>
            </a:r>
          </a:p>
          <a:p>
            <a:pPr lvl="1" eaLnBrk="1" hangingPunct="1">
              <a:lnSpc>
                <a:spcPct val="90000"/>
              </a:lnSpc>
              <a:buClr>
                <a:schemeClr val="tx1"/>
              </a:buClr>
              <a:buFont typeface="Wingdings" pitchFamily="2" charset="2"/>
              <a:buChar char="q"/>
            </a:pPr>
            <a:r>
              <a:rPr lang="ru-RU" sz="2200" b="1" dirty="0" smtClean="0"/>
              <a:t>разрабатывают и предлагают</a:t>
            </a:r>
            <a:r>
              <a:rPr lang="ru-RU" sz="2200" dirty="0" smtClean="0"/>
              <a:t> энергосберегающие мероприятия в зданиях с заданными показателями энергосбережения</a:t>
            </a:r>
          </a:p>
          <a:p>
            <a:pPr lvl="1" eaLnBrk="1" hangingPunct="1">
              <a:lnSpc>
                <a:spcPct val="90000"/>
              </a:lnSpc>
              <a:buClr>
                <a:schemeClr val="tx1"/>
              </a:buClr>
              <a:buFont typeface="Wingdings" pitchFamily="2" charset="2"/>
              <a:buChar char="q"/>
            </a:pPr>
            <a:r>
              <a:rPr lang="ru-RU" sz="2200" dirty="0" smtClean="0"/>
              <a:t>за свой счет или за счет кредитных ресурсов </a:t>
            </a:r>
            <a:r>
              <a:rPr lang="ru-RU" sz="2200" b="1" dirty="0" smtClean="0"/>
              <a:t>осуществляют</a:t>
            </a:r>
            <a:r>
              <a:rPr lang="ru-RU" sz="2200" dirty="0" smtClean="0"/>
              <a:t> комплекс </a:t>
            </a:r>
            <a:r>
              <a:rPr lang="ru-RU" sz="2200" b="1" dirty="0" smtClean="0"/>
              <a:t>энергосберегающих мероприятий</a:t>
            </a:r>
            <a:r>
              <a:rPr lang="ru-RU" sz="2200" dirty="0" smtClean="0"/>
              <a:t> в зданиях (самостоятельно взаимодействует со строительными и инжиниринговыми компаниями, банком);</a:t>
            </a:r>
          </a:p>
          <a:p>
            <a:pPr lvl="1" eaLnBrk="1" hangingPunct="1">
              <a:lnSpc>
                <a:spcPct val="90000"/>
              </a:lnSpc>
              <a:buClr>
                <a:schemeClr val="tx1"/>
              </a:buClr>
              <a:buFont typeface="Wingdings" pitchFamily="2" charset="2"/>
              <a:buChar char="q"/>
            </a:pPr>
            <a:r>
              <a:rPr lang="ru-RU" sz="2200" b="1" dirty="0" smtClean="0"/>
              <a:t>обучают персонал</a:t>
            </a:r>
            <a:r>
              <a:rPr lang="ru-RU" sz="2200" dirty="0" smtClean="0"/>
              <a:t> обслуживающей организации работе с новым оборудованием </a:t>
            </a:r>
          </a:p>
          <a:p>
            <a:pPr lvl="1" eaLnBrk="1" hangingPunct="1">
              <a:lnSpc>
                <a:spcPct val="90000"/>
              </a:lnSpc>
              <a:buClr>
                <a:schemeClr val="tx1"/>
              </a:buClr>
              <a:buFont typeface="Wingdings" pitchFamily="2" charset="2"/>
              <a:buChar char="q"/>
            </a:pPr>
            <a:r>
              <a:rPr lang="ru-RU" sz="2200" b="1" dirty="0" smtClean="0"/>
              <a:t>осуществляют мониторинг</a:t>
            </a:r>
            <a:r>
              <a:rPr lang="ru-RU" sz="2200" dirty="0" smtClean="0"/>
              <a:t> работы оборудования, </a:t>
            </a:r>
            <a:r>
              <a:rPr lang="ru-RU" sz="2200" b="1" dirty="0" smtClean="0"/>
              <a:t>результатов</a:t>
            </a:r>
            <a:r>
              <a:rPr lang="ru-RU" sz="2200" dirty="0" smtClean="0"/>
              <a:t> по достигаемому сбережению энергии</a:t>
            </a:r>
          </a:p>
        </p:txBody>
      </p:sp>
    </p:spTree>
  </p:cSld>
  <p:clrMapOvr>
    <a:masterClrMapping/>
  </p:clrMapOvr>
  <p:transition spd="slow">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539750" y="476250"/>
            <a:ext cx="8229600" cy="1008534"/>
          </a:xfrm>
          <a:solidFill>
            <a:srgbClr val="FFFF00"/>
          </a:solidFill>
        </p:spPr>
        <p:txBody>
          <a:bodyPr/>
          <a:lstStyle/>
          <a:p>
            <a:pPr eaLnBrk="1" hangingPunct="1"/>
            <a:r>
              <a:rPr lang="ru-RU" sz="3600" b="1" dirty="0" err="1" smtClean="0"/>
              <a:t>Энергосервисный</a:t>
            </a:r>
            <a:r>
              <a:rPr lang="ru-RU" sz="3600" b="1" dirty="0" smtClean="0"/>
              <a:t> контракт: основная идея</a:t>
            </a:r>
            <a:endParaRPr lang="ru-RU" sz="4800" dirty="0" smtClean="0"/>
          </a:p>
        </p:txBody>
      </p:sp>
      <p:sp>
        <p:nvSpPr>
          <p:cNvPr id="6147" name="Rectangle 3"/>
          <p:cNvSpPr>
            <a:spLocks noGrp="1" noChangeArrowheads="1"/>
          </p:cNvSpPr>
          <p:nvPr>
            <p:ph type="body" idx="1"/>
          </p:nvPr>
        </p:nvSpPr>
        <p:spPr>
          <a:xfrm>
            <a:off x="457200" y="1785938"/>
            <a:ext cx="8229600" cy="4451374"/>
          </a:xfrm>
          <a:solidFill>
            <a:schemeClr val="bg1"/>
          </a:solidFill>
        </p:spPr>
        <p:txBody>
          <a:bodyPr/>
          <a:lstStyle/>
          <a:p>
            <a:pPr eaLnBrk="1" hangingPunct="1">
              <a:lnSpc>
                <a:spcPct val="80000"/>
              </a:lnSpc>
            </a:pPr>
            <a:r>
              <a:rPr lang="ru-RU" sz="2600" b="1" dirty="0" smtClean="0"/>
              <a:t>ЭСКО </a:t>
            </a:r>
            <a:r>
              <a:rPr lang="ru-RU" sz="2600" b="1" i="1" dirty="0" smtClean="0">
                <a:solidFill>
                  <a:srgbClr val="FF3300"/>
                </a:solidFill>
              </a:rPr>
              <a:t>за свой счет</a:t>
            </a:r>
            <a:r>
              <a:rPr lang="ru-RU" sz="2600" b="1" dirty="0" smtClean="0"/>
              <a:t> осуществляет пакет энергосберегающих мероприятий для достижения </a:t>
            </a:r>
            <a:r>
              <a:rPr lang="ru-RU" sz="2600" b="1" i="1" dirty="0" smtClean="0">
                <a:solidFill>
                  <a:srgbClr val="FF3300"/>
                </a:solidFill>
              </a:rPr>
              <a:t>заданного (гарантируемого) эффекта ресурсосбережения</a:t>
            </a:r>
          </a:p>
          <a:p>
            <a:pPr eaLnBrk="1" hangingPunct="1">
              <a:lnSpc>
                <a:spcPct val="80000"/>
              </a:lnSpc>
            </a:pPr>
            <a:r>
              <a:rPr lang="ru-RU" sz="2600" b="1" dirty="0" smtClean="0"/>
              <a:t>заказчик обязуется ежемесячно выплачивать </a:t>
            </a:r>
            <a:r>
              <a:rPr lang="ru-RU" sz="2600" b="1" dirty="0" err="1" smtClean="0"/>
              <a:t>энергосервисной</a:t>
            </a:r>
            <a:r>
              <a:rPr lang="ru-RU" sz="2600" b="1" dirty="0" smtClean="0"/>
              <a:t> компании по договору </a:t>
            </a:r>
            <a:r>
              <a:rPr lang="ru-RU" sz="2600" b="1" i="1" dirty="0" smtClean="0">
                <a:solidFill>
                  <a:srgbClr val="FF3300"/>
                </a:solidFill>
              </a:rPr>
              <a:t>определенную сумму</a:t>
            </a:r>
          </a:p>
          <a:p>
            <a:pPr eaLnBrk="1" hangingPunct="1">
              <a:lnSpc>
                <a:spcPct val="80000"/>
              </a:lnSpc>
            </a:pPr>
            <a:r>
              <a:rPr lang="ru-RU" sz="2600" b="1" dirty="0" smtClean="0"/>
              <a:t>ЭСКО окупает свои инвестиции (и получает прибыль) </a:t>
            </a:r>
            <a:r>
              <a:rPr lang="ru-RU" sz="2600" b="1" dirty="0" smtClean="0">
                <a:solidFill>
                  <a:srgbClr val="FF3300"/>
                </a:solidFill>
              </a:rPr>
              <a:t>за счет экономии от сокращения потребления ресурсов</a:t>
            </a:r>
            <a:r>
              <a:rPr lang="ru-RU" sz="2600" b="1" dirty="0" smtClean="0"/>
              <a:t> в течение срока договора</a:t>
            </a:r>
            <a:r>
              <a:rPr lang="ru-RU" sz="2600" dirty="0" smtClean="0"/>
              <a:t> </a:t>
            </a:r>
          </a:p>
          <a:p>
            <a:pPr eaLnBrk="1" hangingPunct="1">
              <a:lnSpc>
                <a:spcPct val="80000"/>
              </a:lnSpc>
            </a:pPr>
            <a:r>
              <a:rPr lang="ru-RU" sz="2600" b="1" dirty="0" smtClean="0"/>
              <a:t>размер оплаты зависит от достигнутого результата</a:t>
            </a:r>
            <a:r>
              <a:rPr lang="ru-RU" sz="2600" dirty="0" smtClean="0"/>
              <a:t> </a:t>
            </a:r>
          </a:p>
        </p:txBody>
      </p:sp>
    </p:spTree>
  </p:cSld>
  <p:clrMapOvr>
    <a:masterClrMapping/>
  </p:clrMapOvr>
  <p:transition spd="slow">
    <p:fad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Заголовок 1"/>
          <p:cNvSpPr>
            <a:spLocks noGrp="1"/>
          </p:cNvSpPr>
          <p:nvPr>
            <p:ph type="title"/>
          </p:nvPr>
        </p:nvSpPr>
        <p:spPr>
          <a:solidFill>
            <a:schemeClr val="bg1"/>
          </a:solidFill>
        </p:spPr>
        <p:txBody>
          <a:bodyPr/>
          <a:lstStyle/>
          <a:p>
            <a:pPr eaLnBrk="1" hangingPunct="1"/>
            <a:r>
              <a:rPr lang="ru-RU" sz="3600" b="1" dirty="0" smtClean="0"/>
              <a:t>Действия ТСЖ. Шаг 1.</a:t>
            </a:r>
          </a:p>
        </p:txBody>
      </p:sp>
      <p:sp>
        <p:nvSpPr>
          <p:cNvPr id="7171" name="Содержимое 2"/>
          <p:cNvSpPr>
            <a:spLocks noGrp="1"/>
          </p:cNvSpPr>
          <p:nvPr>
            <p:ph idx="1"/>
          </p:nvPr>
        </p:nvSpPr>
        <p:spPr>
          <a:xfrm>
            <a:off x="457200" y="1785938"/>
            <a:ext cx="8229600" cy="4081462"/>
          </a:xfrm>
          <a:solidFill>
            <a:schemeClr val="bg1"/>
          </a:solidFill>
        </p:spPr>
        <p:txBody>
          <a:bodyPr/>
          <a:lstStyle/>
          <a:p>
            <a:pPr eaLnBrk="1" hangingPunct="1">
              <a:buFont typeface="Wingdings" pitchFamily="2" charset="2"/>
              <a:buNone/>
            </a:pPr>
            <a:r>
              <a:rPr lang="ru-RU" b="1" dirty="0" smtClean="0"/>
              <a:t>Выбрать энергосберегающее мероприятие:</a:t>
            </a:r>
          </a:p>
          <a:p>
            <a:pPr eaLnBrk="1" hangingPunct="1"/>
            <a:r>
              <a:rPr lang="ru-RU" dirty="0" smtClean="0"/>
              <a:t>по результатам </a:t>
            </a:r>
            <a:r>
              <a:rPr lang="ru-RU" dirty="0" err="1" smtClean="0"/>
              <a:t>энергоаудита</a:t>
            </a:r>
            <a:r>
              <a:rPr lang="ru-RU" dirty="0" smtClean="0"/>
              <a:t> дома</a:t>
            </a:r>
          </a:p>
          <a:p>
            <a:pPr eaLnBrk="1" hangingPunct="1"/>
            <a:r>
              <a:rPr lang="ru-RU" dirty="0" smtClean="0"/>
              <a:t>по рекомендациям экспертов для данного типа домов</a:t>
            </a:r>
          </a:p>
          <a:p>
            <a:pPr eaLnBrk="1" hangingPunct="1"/>
            <a:r>
              <a:rPr lang="ru-RU" dirty="0" smtClean="0"/>
              <a:t>по предложению ЭСКО</a:t>
            </a:r>
          </a:p>
          <a:p>
            <a:pPr eaLnBrk="1" hangingPunct="1"/>
            <a:endParaRPr lang="ru-RU" dirty="0" smtClean="0"/>
          </a:p>
        </p:txBody>
      </p:sp>
    </p:spTree>
  </p:cSld>
  <p:clrMapOvr>
    <a:masterClrMapping/>
  </p:clrMapOvr>
  <p:transition spd="slow">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Заголовок 1"/>
          <p:cNvSpPr>
            <a:spLocks noGrp="1"/>
          </p:cNvSpPr>
          <p:nvPr>
            <p:ph type="title" idx="4294967295"/>
          </p:nvPr>
        </p:nvSpPr>
        <p:spPr>
          <a:xfrm>
            <a:off x="428625" y="476673"/>
            <a:ext cx="8229600" cy="977478"/>
          </a:xfrm>
          <a:solidFill>
            <a:schemeClr val="bg1"/>
          </a:solidFill>
        </p:spPr>
        <p:txBody>
          <a:bodyPr>
            <a:normAutofit fontScale="90000"/>
          </a:bodyPr>
          <a:lstStyle/>
          <a:p>
            <a:pPr eaLnBrk="1" hangingPunct="1"/>
            <a:r>
              <a:rPr lang="ru-RU" sz="2600" b="1" dirty="0" smtClean="0"/>
              <a:t>Предложение ЭСКО по энергосбережению – реконструкция системы теплоснабжения</a:t>
            </a:r>
            <a:br>
              <a:rPr lang="ru-RU" sz="2600" b="1" dirty="0" smtClean="0"/>
            </a:br>
            <a:endParaRPr lang="ru-RU" sz="2600" dirty="0" smtClean="0"/>
          </a:p>
        </p:txBody>
      </p:sp>
      <p:pic>
        <p:nvPicPr>
          <p:cNvPr id="7" name="Содержимое 6" descr="r82.jpg"/>
          <p:cNvPicPr>
            <a:picLocks noGrp="1" noChangeAspect="1"/>
          </p:cNvPicPr>
          <p:nvPr>
            <p:ph sz="half" idx="4294967295"/>
          </p:nvPr>
        </p:nvPicPr>
        <p:blipFill>
          <a:blip r:embed="rId2" cstate="print"/>
          <a:stretch>
            <a:fillRect/>
          </a:stretch>
        </p:blipFill>
        <p:spPr>
          <a:xfrm>
            <a:off x="323850" y="1844675"/>
            <a:ext cx="3887788" cy="2616200"/>
          </a:xfrm>
          <a:ln>
            <a:solidFill>
              <a:schemeClr val="accent3"/>
            </a:solidFill>
          </a:ln>
          <a:effectLst>
            <a:outerShdw blurRad="190500" algn="tl" rotWithShape="0">
              <a:srgbClr val="000000">
                <a:alpha val="70000"/>
              </a:srgbClr>
            </a:outerShdw>
          </a:effectLst>
        </p:spPr>
      </p:pic>
      <p:sp>
        <p:nvSpPr>
          <p:cNvPr id="8196" name="Содержимое 5"/>
          <p:cNvSpPr>
            <a:spLocks noGrp="1"/>
          </p:cNvSpPr>
          <p:nvPr>
            <p:ph sz="half" idx="4294967295"/>
          </p:nvPr>
        </p:nvSpPr>
        <p:spPr>
          <a:xfrm>
            <a:off x="5076056" y="1628800"/>
            <a:ext cx="3600450" cy="2592288"/>
          </a:xfrm>
          <a:solidFill>
            <a:schemeClr val="bg1"/>
          </a:solidFill>
        </p:spPr>
        <p:txBody>
          <a:bodyPr>
            <a:normAutofit fontScale="92500" lnSpcReduction="10000"/>
          </a:bodyPr>
          <a:lstStyle/>
          <a:p>
            <a:pPr marL="0" indent="358775" algn="r" eaLnBrk="1" hangingPunct="1">
              <a:spcBef>
                <a:spcPct val="0"/>
              </a:spcBef>
              <a:buFont typeface="Wingdings" pitchFamily="2" charset="2"/>
              <a:buNone/>
            </a:pPr>
            <a:r>
              <a:rPr lang="ru-RU" sz="2400" b="1" dirty="0" smtClean="0">
                <a:solidFill>
                  <a:srgbClr val="000000"/>
                </a:solidFill>
              </a:rPr>
              <a:t>5 этажный,</a:t>
            </a:r>
          </a:p>
          <a:p>
            <a:pPr marL="0" indent="358775" algn="r" eaLnBrk="1" hangingPunct="1">
              <a:spcBef>
                <a:spcPct val="0"/>
              </a:spcBef>
              <a:buFont typeface="Wingdings" pitchFamily="2" charset="2"/>
              <a:buNone/>
            </a:pPr>
            <a:r>
              <a:rPr lang="ru-RU" sz="2400" b="1" dirty="0" smtClean="0">
                <a:solidFill>
                  <a:srgbClr val="000000"/>
                </a:solidFill>
              </a:rPr>
              <a:t>4 подъездный, кирпичный дом</a:t>
            </a:r>
          </a:p>
          <a:p>
            <a:pPr marL="0" indent="358775" algn="r" eaLnBrk="1" hangingPunct="1">
              <a:spcBef>
                <a:spcPct val="0"/>
              </a:spcBef>
              <a:buFont typeface="Wingdings" pitchFamily="2" charset="2"/>
              <a:buNone/>
            </a:pPr>
            <a:r>
              <a:rPr lang="ru-RU" sz="2400" b="1" dirty="0" smtClean="0">
                <a:solidFill>
                  <a:srgbClr val="000000"/>
                </a:solidFill>
              </a:rPr>
              <a:t>70 квартир</a:t>
            </a:r>
          </a:p>
          <a:p>
            <a:pPr marL="0" indent="358775" algn="r" eaLnBrk="1" hangingPunct="1">
              <a:spcBef>
                <a:spcPct val="0"/>
              </a:spcBef>
              <a:buFont typeface="Wingdings" pitchFamily="2" charset="2"/>
              <a:buNone/>
            </a:pPr>
            <a:r>
              <a:rPr lang="ru-RU" sz="800" b="1" dirty="0" smtClean="0">
                <a:solidFill>
                  <a:srgbClr val="000000"/>
                </a:solidFill>
              </a:rPr>
              <a:t> </a:t>
            </a:r>
          </a:p>
          <a:p>
            <a:pPr marL="0" indent="358775" algn="r" eaLnBrk="1" hangingPunct="1">
              <a:spcBef>
                <a:spcPct val="0"/>
              </a:spcBef>
              <a:buFont typeface="Wingdings" pitchFamily="2" charset="2"/>
              <a:buNone/>
            </a:pPr>
            <a:r>
              <a:rPr lang="ru-RU" sz="2400" b="1" dirty="0" smtClean="0">
                <a:solidFill>
                  <a:srgbClr val="000000"/>
                </a:solidFill>
              </a:rPr>
              <a:t>1976 год постройки</a:t>
            </a:r>
          </a:p>
          <a:p>
            <a:pPr marL="0" indent="358775" algn="r" eaLnBrk="1" hangingPunct="1">
              <a:spcBef>
                <a:spcPct val="0"/>
              </a:spcBef>
              <a:buFont typeface="Wingdings" pitchFamily="2" charset="2"/>
              <a:buNone/>
            </a:pPr>
            <a:endParaRPr lang="ru-RU" sz="800" b="1" dirty="0" smtClean="0">
              <a:solidFill>
                <a:srgbClr val="000000"/>
              </a:solidFill>
            </a:endParaRPr>
          </a:p>
          <a:p>
            <a:pPr marL="0" indent="358775" algn="r" eaLnBrk="1" hangingPunct="1">
              <a:spcBef>
                <a:spcPct val="0"/>
              </a:spcBef>
              <a:buFont typeface="Wingdings" pitchFamily="2" charset="2"/>
              <a:buNone/>
            </a:pPr>
            <a:r>
              <a:rPr lang="ru-RU" sz="2400" b="1" dirty="0" smtClean="0">
                <a:solidFill>
                  <a:srgbClr val="000000"/>
                </a:solidFill>
              </a:rPr>
              <a:t>Общая площадь помещений 3299 кв.м.</a:t>
            </a:r>
          </a:p>
        </p:txBody>
      </p:sp>
      <p:sp>
        <p:nvSpPr>
          <p:cNvPr id="8198" name="Text Box 8"/>
          <p:cNvSpPr txBox="1">
            <a:spLocks noChangeArrowheads="1"/>
          </p:cNvSpPr>
          <p:nvPr/>
        </p:nvSpPr>
        <p:spPr bwMode="auto">
          <a:xfrm>
            <a:off x="539750" y="5084763"/>
            <a:ext cx="7920038" cy="1192212"/>
          </a:xfrm>
          <a:prstGeom prst="rect">
            <a:avLst/>
          </a:prstGeom>
          <a:solidFill>
            <a:schemeClr val="bg1"/>
          </a:solidFill>
          <a:ln w="9525">
            <a:noFill/>
            <a:miter lim="800000"/>
            <a:headEnd/>
            <a:tailEnd/>
          </a:ln>
        </p:spPr>
        <p:txBody>
          <a:bodyPr>
            <a:spAutoFit/>
          </a:bodyPr>
          <a:lstStyle/>
          <a:p>
            <a:pPr>
              <a:spcBef>
                <a:spcPct val="50000"/>
              </a:spcBef>
            </a:pPr>
            <a:r>
              <a:rPr lang="ru-RU" b="1" dirty="0"/>
              <a:t>Потребление тепловой энергии,		Гкал/год</a:t>
            </a:r>
          </a:p>
          <a:p>
            <a:pPr>
              <a:spcBef>
                <a:spcPct val="50000"/>
              </a:spcBef>
              <a:buFont typeface="Wingdings" pitchFamily="2" charset="2"/>
              <a:buChar char="§"/>
            </a:pPr>
            <a:r>
              <a:rPr lang="ru-RU" b="1" dirty="0"/>
              <a:t>    на отопление				480		</a:t>
            </a:r>
          </a:p>
          <a:p>
            <a:pPr>
              <a:spcBef>
                <a:spcPct val="50000"/>
              </a:spcBef>
              <a:buFont typeface="Wingdings" pitchFamily="2" charset="2"/>
              <a:buChar char="§"/>
            </a:pPr>
            <a:r>
              <a:rPr lang="ru-RU" b="1" dirty="0"/>
              <a:t>    на горячее водоснабжение		</a:t>
            </a:r>
            <a:r>
              <a:rPr lang="ru-RU" b="1" dirty="0" smtClean="0"/>
              <a:t>               500</a:t>
            </a:r>
            <a:r>
              <a:rPr lang="ru-RU" dirty="0" smtClean="0"/>
              <a:t> </a:t>
            </a:r>
            <a:endParaRPr lang="ru-RU" dirty="0"/>
          </a:p>
        </p:txBody>
      </p:sp>
    </p:spTree>
  </p:cSld>
  <p:clrMapOvr>
    <a:masterClrMapping/>
  </p:clrMapOvr>
  <p:transition spd="slow">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p:cNvPicPr>
            <a:picLocks noChangeAspect="1" noChangeArrowheads="1"/>
          </p:cNvPicPr>
          <p:nvPr/>
        </p:nvPicPr>
        <p:blipFill>
          <a:blip r:embed="rId2" cstate="print"/>
          <a:srcRect r="900" b="9122"/>
          <a:stretch>
            <a:fillRect/>
          </a:stretch>
        </p:blipFill>
        <p:spPr bwMode="auto">
          <a:xfrm>
            <a:off x="179513" y="476672"/>
            <a:ext cx="8712968" cy="5971225"/>
          </a:xfrm>
          <a:prstGeom prst="rect">
            <a:avLst/>
          </a:prstGeom>
          <a:noFill/>
          <a:ln w="9525">
            <a:noFill/>
            <a:miter lim="800000"/>
            <a:headEnd/>
            <a:tailEnd/>
          </a:ln>
        </p:spPr>
      </p:pic>
      <p:pic>
        <p:nvPicPr>
          <p:cNvPr id="351237" name="Picture 5"/>
          <p:cNvPicPr>
            <a:picLocks noChangeAspect="1" noChangeArrowheads="1"/>
          </p:cNvPicPr>
          <p:nvPr/>
        </p:nvPicPr>
        <p:blipFill>
          <a:blip r:embed="rId3" cstate="print"/>
          <a:srcRect/>
          <a:stretch>
            <a:fillRect/>
          </a:stretch>
        </p:blipFill>
        <p:spPr bwMode="auto">
          <a:xfrm>
            <a:off x="107504" y="4437063"/>
            <a:ext cx="1262063" cy="1201737"/>
          </a:xfrm>
          <a:prstGeom prst="rect">
            <a:avLst/>
          </a:prstGeom>
          <a:noFill/>
          <a:ln w="9525">
            <a:solidFill>
              <a:schemeClr val="tx1"/>
            </a:solidFill>
            <a:miter lim="800000"/>
            <a:headEnd/>
            <a:tailEnd/>
          </a:ln>
        </p:spPr>
      </p:pic>
      <p:pic>
        <p:nvPicPr>
          <p:cNvPr id="351238" name="Picture 6"/>
          <p:cNvPicPr>
            <a:picLocks noChangeAspect="1" noChangeArrowheads="1"/>
          </p:cNvPicPr>
          <p:nvPr/>
        </p:nvPicPr>
        <p:blipFill>
          <a:blip r:embed="rId4" cstate="print"/>
          <a:srcRect/>
          <a:stretch>
            <a:fillRect/>
          </a:stretch>
        </p:blipFill>
        <p:spPr bwMode="auto">
          <a:xfrm>
            <a:off x="1622549" y="3857625"/>
            <a:ext cx="3165475" cy="2146300"/>
          </a:xfrm>
          <a:prstGeom prst="rect">
            <a:avLst/>
          </a:prstGeom>
          <a:noFill/>
          <a:ln w="3175">
            <a:solidFill>
              <a:schemeClr val="tx1"/>
            </a:solidFill>
            <a:miter lim="800000"/>
            <a:headEnd/>
            <a:tailEnd/>
          </a:ln>
        </p:spPr>
      </p:pic>
      <p:grpSp>
        <p:nvGrpSpPr>
          <p:cNvPr id="2" name="Group 9"/>
          <p:cNvGrpSpPr>
            <a:grpSpLocks/>
          </p:cNvGrpSpPr>
          <p:nvPr/>
        </p:nvGrpSpPr>
        <p:grpSpPr bwMode="auto">
          <a:xfrm>
            <a:off x="5220072" y="5517232"/>
            <a:ext cx="2425700" cy="862012"/>
            <a:chOff x="3107" y="3249"/>
            <a:chExt cx="1807" cy="635"/>
          </a:xfrm>
        </p:grpSpPr>
        <p:pic>
          <p:nvPicPr>
            <p:cNvPr id="9226" name="Picture 7"/>
            <p:cNvPicPr>
              <a:picLocks noChangeAspect="1" noChangeArrowheads="1"/>
            </p:cNvPicPr>
            <p:nvPr/>
          </p:nvPicPr>
          <p:blipFill>
            <a:blip r:embed="rId5" cstate="print"/>
            <a:srcRect/>
            <a:stretch>
              <a:fillRect/>
            </a:stretch>
          </p:blipFill>
          <p:spPr bwMode="auto">
            <a:xfrm>
              <a:off x="3107" y="3249"/>
              <a:ext cx="628" cy="635"/>
            </a:xfrm>
            <a:prstGeom prst="rect">
              <a:avLst/>
            </a:prstGeom>
            <a:noFill/>
            <a:ln w="9525">
              <a:solidFill>
                <a:srgbClr val="000000"/>
              </a:solidFill>
              <a:miter lim="800000"/>
              <a:headEnd/>
              <a:tailEnd/>
            </a:ln>
          </p:spPr>
        </p:pic>
        <p:pic>
          <p:nvPicPr>
            <p:cNvPr id="9227" name="Picture 8"/>
            <p:cNvPicPr>
              <a:picLocks noChangeAspect="1" noChangeArrowheads="1"/>
            </p:cNvPicPr>
            <p:nvPr/>
          </p:nvPicPr>
          <p:blipFill>
            <a:blip r:embed="rId5" cstate="print"/>
            <a:srcRect/>
            <a:stretch>
              <a:fillRect/>
            </a:stretch>
          </p:blipFill>
          <p:spPr bwMode="auto">
            <a:xfrm>
              <a:off x="4286" y="3249"/>
              <a:ext cx="628" cy="635"/>
            </a:xfrm>
            <a:prstGeom prst="rect">
              <a:avLst/>
            </a:prstGeom>
            <a:noFill/>
            <a:ln w="9525">
              <a:solidFill>
                <a:srgbClr val="000000"/>
              </a:solidFill>
              <a:miter lim="800000"/>
              <a:headEnd/>
              <a:tailEnd/>
            </a:ln>
          </p:spPr>
        </p:pic>
      </p:grpSp>
      <p:sp>
        <p:nvSpPr>
          <p:cNvPr id="9222" name="Rectangle 18"/>
          <p:cNvSpPr>
            <a:spLocks noChangeArrowheads="1"/>
          </p:cNvSpPr>
          <p:nvPr/>
        </p:nvSpPr>
        <p:spPr bwMode="auto">
          <a:xfrm>
            <a:off x="285750" y="1143000"/>
            <a:ext cx="4752975" cy="2986088"/>
          </a:xfrm>
          <a:prstGeom prst="rect">
            <a:avLst/>
          </a:prstGeom>
          <a:noFill/>
          <a:ln w="9525">
            <a:noFill/>
            <a:miter lim="800000"/>
            <a:headEnd/>
            <a:tailEnd/>
          </a:ln>
        </p:spPr>
        <p:txBody>
          <a:bodyPr>
            <a:spAutoFit/>
          </a:bodyPr>
          <a:lstStyle/>
          <a:p>
            <a:pPr marL="342900" indent="-342900">
              <a:buFontTx/>
              <a:buAutoNum type="arabicPeriod"/>
            </a:pPr>
            <a:r>
              <a:rPr lang="ru-RU" b="1" dirty="0">
                <a:latin typeface="Georgia" pitchFamily="18" charset="0"/>
                <a:cs typeface="Arial" charset="0"/>
              </a:rPr>
              <a:t>Установка узла учёта тепловой энергии</a:t>
            </a:r>
          </a:p>
          <a:p>
            <a:pPr marL="342900" indent="-342900">
              <a:buFontTx/>
              <a:buAutoNum type="arabicPeriod"/>
            </a:pPr>
            <a:r>
              <a:rPr lang="ru-RU" b="1" dirty="0">
                <a:latin typeface="Georgia" pitchFamily="18" charset="0"/>
                <a:cs typeface="Arial" charset="0"/>
              </a:rPr>
              <a:t>Установка автоматизированного узла регулирования потребления тепловой энергии (ИТП) с </a:t>
            </a:r>
            <a:r>
              <a:rPr lang="ru-RU" b="1" dirty="0" err="1">
                <a:latin typeface="Georgia" pitchFamily="18" charset="0"/>
                <a:cs typeface="Arial" charset="0"/>
              </a:rPr>
              <a:t>погодозависимой</a:t>
            </a:r>
            <a:r>
              <a:rPr lang="ru-RU" b="1" dirty="0">
                <a:latin typeface="Georgia" pitchFamily="18" charset="0"/>
                <a:cs typeface="Arial" charset="0"/>
              </a:rPr>
              <a:t> автоматикой </a:t>
            </a:r>
          </a:p>
          <a:p>
            <a:pPr marL="342900" indent="-342900">
              <a:buFontTx/>
              <a:buAutoNum type="arabicPeriod"/>
            </a:pPr>
            <a:r>
              <a:rPr lang="ru-RU" b="1" dirty="0">
                <a:latin typeface="Georgia" pitchFamily="18" charset="0"/>
                <a:cs typeface="Arial" charset="0"/>
              </a:rPr>
              <a:t>Установка балансировочных клапанов</a:t>
            </a:r>
          </a:p>
          <a:p>
            <a:pPr marL="342900" indent="-342900"/>
            <a:endParaRPr lang="ru-RU" sz="800" dirty="0">
              <a:latin typeface="Georgia" pitchFamily="18" charset="0"/>
              <a:cs typeface="Arial" charset="0"/>
            </a:endParaRPr>
          </a:p>
          <a:p>
            <a:pPr marL="342900" indent="-342900"/>
            <a:r>
              <a:rPr lang="ru-RU" b="1" dirty="0">
                <a:latin typeface="Georgia" pitchFamily="18" charset="0"/>
                <a:cs typeface="Arial" charset="0"/>
              </a:rPr>
              <a:t>Общая стоимость 1 617 тыс. руб.</a:t>
            </a:r>
          </a:p>
          <a:p>
            <a:pPr marL="342900" indent="-342900"/>
            <a:endParaRPr lang="en-US" dirty="0">
              <a:latin typeface="Georgia" pitchFamily="18" charset="0"/>
              <a:cs typeface="Arial" charset="0"/>
            </a:endParaRPr>
          </a:p>
        </p:txBody>
      </p:sp>
      <p:pic>
        <p:nvPicPr>
          <p:cNvPr id="351255" name="Picture 23"/>
          <p:cNvPicPr>
            <a:picLocks noChangeAspect="1" noChangeArrowheads="1"/>
          </p:cNvPicPr>
          <p:nvPr/>
        </p:nvPicPr>
        <p:blipFill>
          <a:blip r:embed="rId6" cstate="print"/>
          <a:srcRect/>
          <a:stretch>
            <a:fillRect/>
          </a:stretch>
        </p:blipFill>
        <p:spPr bwMode="auto">
          <a:xfrm>
            <a:off x="7594600" y="2025650"/>
            <a:ext cx="1192213" cy="1122363"/>
          </a:xfrm>
          <a:prstGeom prst="rect">
            <a:avLst/>
          </a:prstGeom>
          <a:noFill/>
          <a:ln w="9525">
            <a:solidFill>
              <a:schemeClr val="tx1"/>
            </a:solidFill>
            <a:miter lim="800000"/>
            <a:headEnd/>
            <a:tailEnd/>
          </a:ln>
        </p:spPr>
      </p:pic>
      <p:sp>
        <p:nvSpPr>
          <p:cNvPr id="17417" name="Номер слайда 20"/>
          <p:cNvSpPr txBox="1">
            <a:spLocks noGrp="1"/>
          </p:cNvSpPr>
          <p:nvPr/>
        </p:nvSpPr>
        <p:spPr bwMode="auto">
          <a:xfrm>
            <a:off x="8174038" y="1588"/>
            <a:ext cx="762000" cy="366712"/>
          </a:xfrm>
          <a:prstGeom prst="rect">
            <a:avLst/>
          </a:prstGeom>
          <a:noFill/>
          <a:ln>
            <a:miter lim="800000"/>
            <a:headEnd/>
            <a:tailEnd/>
          </a:ln>
        </p:spPr>
        <p:txBody>
          <a:bodyPr anchor="b"/>
          <a:lstStyle/>
          <a:p>
            <a:pPr algn="r">
              <a:defRPr/>
            </a:pPr>
            <a:fld id="{72E48CB2-E940-44D6-8B7B-18C56C8B7035}" type="slidenum">
              <a:rPr lang="ru-RU">
                <a:solidFill>
                  <a:srgbClr val="FFFFFF"/>
                </a:solidFill>
                <a:latin typeface="+mn-lt"/>
              </a:rPr>
              <a:pPr algn="r">
                <a:defRPr/>
              </a:pPr>
              <a:t>137</a:t>
            </a:fld>
            <a:endParaRPr lang="ru-RU">
              <a:solidFill>
                <a:srgbClr val="FFFFFF"/>
              </a:solidFill>
              <a:latin typeface="+mn-lt"/>
            </a:endParaRPr>
          </a:p>
        </p:txBody>
      </p:sp>
      <p:sp>
        <p:nvSpPr>
          <p:cNvPr id="9225" name="Text Box 39"/>
          <p:cNvSpPr txBox="1">
            <a:spLocks noChangeArrowheads="1"/>
          </p:cNvSpPr>
          <p:nvPr/>
        </p:nvSpPr>
        <p:spPr bwMode="auto">
          <a:xfrm>
            <a:off x="108520" y="500063"/>
            <a:ext cx="9144000" cy="584200"/>
          </a:xfrm>
          <a:prstGeom prst="rect">
            <a:avLst/>
          </a:prstGeom>
          <a:noFill/>
          <a:ln w="9525">
            <a:noFill/>
            <a:miter lim="800000"/>
            <a:headEnd/>
            <a:tailEnd/>
          </a:ln>
        </p:spPr>
        <p:txBody>
          <a:bodyPr wrap="square">
            <a:spAutoFit/>
          </a:bodyPr>
          <a:lstStyle/>
          <a:p>
            <a:r>
              <a:rPr lang="ru-RU" sz="3200" b="1" dirty="0">
                <a:solidFill>
                  <a:schemeClr val="tx2"/>
                </a:solidFill>
                <a:latin typeface="Trebuchet MS" pitchFamily="34" charset="0"/>
                <a:cs typeface="Arial" charset="0"/>
              </a:rPr>
              <a:t>Проект реконструкции системы отопления</a:t>
            </a:r>
            <a:endParaRPr lang="en-GB" sz="3200" b="1" dirty="0">
              <a:solidFill>
                <a:schemeClr val="tx2"/>
              </a:solidFill>
              <a:latin typeface="Trebuchet MS" pitchFamily="34" charset="0"/>
              <a:cs typeface="Arial"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51237"/>
                                        </p:tgtEl>
                                        <p:attrNameLst>
                                          <p:attrName>style.visibility</p:attrName>
                                        </p:attrNameLst>
                                      </p:cBhvr>
                                      <p:to>
                                        <p:strVal val="visible"/>
                                      </p:to>
                                    </p:set>
                                    <p:anim calcmode="lin" valueType="num">
                                      <p:cBhvr additive="base">
                                        <p:cTn id="7" dur="500" fill="hold"/>
                                        <p:tgtEl>
                                          <p:spTgt spid="351237"/>
                                        </p:tgtEl>
                                        <p:attrNameLst>
                                          <p:attrName>ppt_x</p:attrName>
                                        </p:attrNameLst>
                                      </p:cBhvr>
                                      <p:tavLst>
                                        <p:tav tm="0">
                                          <p:val>
                                            <p:strVal val="0-#ppt_w/2"/>
                                          </p:val>
                                        </p:tav>
                                        <p:tav tm="100000">
                                          <p:val>
                                            <p:strVal val="#ppt_x"/>
                                          </p:val>
                                        </p:tav>
                                      </p:tavLst>
                                    </p:anim>
                                    <p:anim calcmode="lin" valueType="num">
                                      <p:cBhvr additive="base">
                                        <p:cTn id="8" dur="500" fill="hold"/>
                                        <p:tgtEl>
                                          <p:spTgt spid="35123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51238"/>
                                        </p:tgtEl>
                                        <p:attrNameLst>
                                          <p:attrName>style.visibility</p:attrName>
                                        </p:attrNameLst>
                                      </p:cBhvr>
                                      <p:to>
                                        <p:strVal val="visible"/>
                                      </p:to>
                                    </p:set>
                                    <p:anim calcmode="lin" valueType="num">
                                      <p:cBhvr additive="base">
                                        <p:cTn id="13" dur="500" fill="hold"/>
                                        <p:tgtEl>
                                          <p:spTgt spid="351238"/>
                                        </p:tgtEl>
                                        <p:attrNameLst>
                                          <p:attrName>ppt_x</p:attrName>
                                        </p:attrNameLst>
                                      </p:cBhvr>
                                      <p:tavLst>
                                        <p:tav tm="0">
                                          <p:val>
                                            <p:strVal val="0-#ppt_w/2"/>
                                          </p:val>
                                        </p:tav>
                                        <p:tav tm="100000">
                                          <p:val>
                                            <p:strVal val="#ppt_x"/>
                                          </p:val>
                                        </p:tav>
                                      </p:tavLst>
                                    </p:anim>
                                    <p:anim calcmode="lin" valueType="num">
                                      <p:cBhvr additive="base">
                                        <p:cTn id="14" dur="500" fill="hold"/>
                                        <p:tgtEl>
                                          <p:spTgt spid="35123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51255"/>
                                        </p:tgtEl>
                                        <p:attrNameLst>
                                          <p:attrName>style.visibility</p:attrName>
                                        </p:attrNameLst>
                                      </p:cBhvr>
                                      <p:to>
                                        <p:strVal val="visible"/>
                                      </p:to>
                                    </p:set>
                                    <p:anim calcmode="lin" valueType="num">
                                      <p:cBhvr additive="base">
                                        <p:cTn id="25" dur="500" fill="hold"/>
                                        <p:tgtEl>
                                          <p:spTgt spid="351255"/>
                                        </p:tgtEl>
                                        <p:attrNameLst>
                                          <p:attrName>ppt_x</p:attrName>
                                        </p:attrNameLst>
                                      </p:cBhvr>
                                      <p:tavLst>
                                        <p:tav tm="0">
                                          <p:val>
                                            <p:strVal val="#ppt_x"/>
                                          </p:val>
                                        </p:tav>
                                        <p:tav tm="100000">
                                          <p:val>
                                            <p:strVal val="#ppt_x"/>
                                          </p:val>
                                        </p:tav>
                                      </p:tavLst>
                                    </p:anim>
                                    <p:anim calcmode="lin" valueType="num">
                                      <p:cBhvr additive="base">
                                        <p:cTn id="26" dur="500" fill="hold"/>
                                        <p:tgtEl>
                                          <p:spTgt spid="3512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solidFill>
            <a:schemeClr val="bg1"/>
          </a:solidFill>
        </p:spPr>
        <p:txBody>
          <a:bodyPr/>
          <a:lstStyle/>
          <a:p>
            <a:pPr eaLnBrk="1" hangingPunct="1"/>
            <a:r>
              <a:rPr lang="ru-RU" sz="3600" b="1" dirty="0" smtClean="0"/>
              <a:t> Шаг 2. Расчет экономии энергии </a:t>
            </a:r>
          </a:p>
        </p:txBody>
      </p:sp>
      <p:sp>
        <p:nvSpPr>
          <p:cNvPr id="10243" name="Rectangle 3"/>
          <p:cNvSpPr>
            <a:spLocks noGrp="1" noChangeArrowheads="1"/>
          </p:cNvSpPr>
          <p:nvPr>
            <p:ph type="body" idx="1"/>
          </p:nvPr>
        </p:nvSpPr>
        <p:spPr>
          <a:xfrm>
            <a:off x="357188" y="1571625"/>
            <a:ext cx="8229600" cy="4953000"/>
          </a:xfrm>
          <a:solidFill>
            <a:schemeClr val="bg1"/>
          </a:solidFill>
        </p:spPr>
        <p:txBody>
          <a:bodyPr/>
          <a:lstStyle/>
          <a:p>
            <a:pPr eaLnBrk="1" hangingPunct="1">
              <a:lnSpc>
                <a:spcPct val="60000"/>
              </a:lnSpc>
              <a:spcBef>
                <a:spcPct val="50000"/>
              </a:spcBef>
              <a:buClrTx/>
              <a:buSzTx/>
              <a:buFontTx/>
              <a:buNone/>
            </a:pPr>
            <a:endParaRPr lang="ru-RU" sz="900" dirty="0" smtClean="0"/>
          </a:p>
          <a:p>
            <a:pPr eaLnBrk="1" hangingPunct="1">
              <a:lnSpc>
                <a:spcPct val="90000"/>
              </a:lnSpc>
            </a:pPr>
            <a:r>
              <a:rPr lang="ru-RU" sz="2400" b="1" dirty="0" smtClean="0"/>
              <a:t>Годовой размер потребления тепловой энергии: </a:t>
            </a:r>
          </a:p>
          <a:p>
            <a:pPr eaLnBrk="1" hangingPunct="1">
              <a:lnSpc>
                <a:spcPct val="90000"/>
              </a:lnSpc>
              <a:buFont typeface="Wingdings" pitchFamily="2" charset="2"/>
              <a:buNone/>
            </a:pPr>
            <a:r>
              <a:rPr lang="ru-RU" sz="2400" b="1" dirty="0" smtClean="0"/>
              <a:t>     480 + 500  = 980 Гкал</a:t>
            </a:r>
          </a:p>
          <a:p>
            <a:pPr eaLnBrk="1" hangingPunct="1">
              <a:lnSpc>
                <a:spcPct val="90000"/>
              </a:lnSpc>
              <a:buFont typeface="Wingdings" pitchFamily="2" charset="2"/>
              <a:buNone/>
            </a:pPr>
            <a:r>
              <a:rPr lang="ru-RU" sz="2400" b="1" dirty="0" smtClean="0"/>
              <a:t>.</a:t>
            </a:r>
          </a:p>
          <a:p>
            <a:pPr eaLnBrk="1" hangingPunct="1">
              <a:lnSpc>
                <a:spcPct val="90000"/>
              </a:lnSpc>
            </a:pPr>
            <a:r>
              <a:rPr lang="ru-RU" sz="2400" b="1" dirty="0" smtClean="0">
                <a:solidFill>
                  <a:srgbClr val="FF0000"/>
                </a:solidFill>
              </a:rPr>
              <a:t>Гарантированное </a:t>
            </a:r>
            <a:r>
              <a:rPr lang="ru-RU" sz="2400" b="1" dirty="0" smtClean="0"/>
              <a:t>ЭСКО </a:t>
            </a:r>
            <a:r>
              <a:rPr lang="ru-RU" sz="2400" b="1" dirty="0" smtClean="0">
                <a:solidFill>
                  <a:srgbClr val="FF0000"/>
                </a:solidFill>
              </a:rPr>
              <a:t>сокращение потребления </a:t>
            </a:r>
            <a:r>
              <a:rPr lang="ru-RU" sz="2400" b="1" dirty="0" smtClean="0"/>
              <a:t>тепловой энергии</a:t>
            </a:r>
          </a:p>
          <a:p>
            <a:pPr eaLnBrk="1" hangingPunct="1">
              <a:lnSpc>
                <a:spcPct val="90000"/>
              </a:lnSpc>
              <a:buFont typeface="Wingdings" pitchFamily="2" charset="2"/>
              <a:buNone/>
            </a:pPr>
            <a:r>
              <a:rPr lang="ru-RU" sz="2400" b="1" dirty="0" smtClean="0"/>
              <a:t>     на отопление - </a:t>
            </a:r>
            <a:r>
              <a:rPr lang="ru-RU" sz="2400" b="1" dirty="0" smtClean="0">
                <a:solidFill>
                  <a:srgbClr val="FF0000"/>
                </a:solidFill>
              </a:rPr>
              <a:t>25 %</a:t>
            </a:r>
            <a:r>
              <a:rPr lang="ru-RU" sz="2400" b="1" dirty="0" smtClean="0"/>
              <a:t>             480 </a:t>
            </a:r>
            <a:r>
              <a:rPr lang="ru-RU" sz="2400" b="1" dirty="0" err="1" smtClean="0"/>
              <a:t>х</a:t>
            </a:r>
            <a:r>
              <a:rPr lang="ru-RU" sz="2400" b="1" dirty="0" smtClean="0"/>
              <a:t> 0,25 =120 Гкал </a:t>
            </a:r>
          </a:p>
          <a:p>
            <a:pPr eaLnBrk="1" hangingPunct="1">
              <a:lnSpc>
                <a:spcPct val="90000"/>
              </a:lnSpc>
              <a:buFont typeface="Wingdings" pitchFamily="2" charset="2"/>
              <a:buNone/>
            </a:pPr>
            <a:r>
              <a:rPr lang="ru-RU" sz="2400" b="1" dirty="0" smtClean="0"/>
              <a:t>      на  ГВС 	    -  </a:t>
            </a:r>
            <a:r>
              <a:rPr lang="ru-RU" sz="2400" b="1" dirty="0" smtClean="0">
                <a:solidFill>
                  <a:srgbClr val="FF0000"/>
                </a:solidFill>
              </a:rPr>
              <a:t>10 %</a:t>
            </a:r>
            <a:r>
              <a:rPr lang="ru-RU" sz="2400" b="1" dirty="0" smtClean="0"/>
              <a:t> 	           500 </a:t>
            </a:r>
            <a:r>
              <a:rPr lang="ru-RU" sz="2400" b="1" dirty="0" err="1" smtClean="0"/>
              <a:t>х</a:t>
            </a:r>
            <a:r>
              <a:rPr lang="ru-RU" sz="2400" b="1" dirty="0" smtClean="0"/>
              <a:t> 0,10 =50 Гкал</a:t>
            </a:r>
          </a:p>
          <a:p>
            <a:pPr eaLnBrk="1" hangingPunct="1">
              <a:lnSpc>
                <a:spcPct val="90000"/>
              </a:lnSpc>
              <a:buFont typeface="Wingdings" pitchFamily="2" charset="2"/>
              <a:buNone/>
            </a:pPr>
            <a:endParaRPr lang="ru-RU" sz="2400" b="1" dirty="0" smtClean="0"/>
          </a:p>
          <a:p>
            <a:pPr eaLnBrk="1" hangingPunct="1">
              <a:lnSpc>
                <a:spcPct val="90000"/>
              </a:lnSpc>
            </a:pPr>
            <a:r>
              <a:rPr lang="ru-RU" sz="2400" b="1" dirty="0" smtClean="0"/>
              <a:t>Расчетная экономия тепловой энергии	</a:t>
            </a:r>
            <a:r>
              <a:rPr lang="ru-RU" sz="2400" b="1" dirty="0" smtClean="0">
                <a:solidFill>
                  <a:srgbClr val="FF0000"/>
                </a:solidFill>
              </a:rPr>
              <a:t>170 Гкал</a:t>
            </a:r>
          </a:p>
          <a:p>
            <a:pPr eaLnBrk="1" hangingPunct="1">
              <a:lnSpc>
                <a:spcPct val="90000"/>
              </a:lnSpc>
              <a:buFont typeface="Wingdings" pitchFamily="2" charset="2"/>
              <a:buNone/>
            </a:pPr>
            <a:r>
              <a:rPr lang="ru-RU" sz="2400" b="1" dirty="0" smtClean="0"/>
              <a:t>     </a:t>
            </a:r>
            <a:endParaRPr lang="ru-RU" sz="800" b="1" dirty="0" smtClean="0"/>
          </a:p>
          <a:p>
            <a:pPr eaLnBrk="1" hangingPunct="1">
              <a:lnSpc>
                <a:spcPct val="90000"/>
              </a:lnSpc>
              <a:buFont typeface="Wingdings" pitchFamily="2" charset="2"/>
              <a:buNone/>
            </a:pPr>
            <a:endParaRPr lang="ru-RU" sz="2400" dirty="0" smtClean="0"/>
          </a:p>
          <a:p>
            <a:pPr eaLnBrk="1" hangingPunct="1">
              <a:lnSpc>
                <a:spcPct val="90000"/>
              </a:lnSpc>
              <a:buFont typeface="Wingdings" pitchFamily="2" charset="2"/>
              <a:buNone/>
            </a:pPr>
            <a:r>
              <a:rPr lang="ru-RU" sz="2400" dirty="0" smtClean="0"/>
              <a:t>	</a:t>
            </a:r>
            <a:endParaRPr lang="ru-RU" sz="2400" b="1" dirty="0" smtClean="0"/>
          </a:p>
          <a:p>
            <a:pPr algn="r" eaLnBrk="1" hangingPunct="1">
              <a:lnSpc>
                <a:spcPct val="90000"/>
              </a:lnSpc>
              <a:buFont typeface="Wingdings" pitchFamily="2" charset="2"/>
              <a:buNone/>
            </a:pPr>
            <a:endParaRPr lang="ru-RU" sz="2400" b="1" dirty="0" smtClean="0"/>
          </a:p>
        </p:txBody>
      </p:sp>
    </p:spTree>
  </p:cSld>
  <p:clrMapOvr>
    <a:masterClrMapping/>
  </p:clrMapOvr>
  <p:transition spd="slow">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Заголовок 1"/>
          <p:cNvSpPr>
            <a:spLocks noGrp="1"/>
          </p:cNvSpPr>
          <p:nvPr>
            <p:ph type="title"/>
          </p:nvPr>
        </p:nvSpPr>
        <p:spPr>
          <a:xfrm>
            <a:off x="71438" y="357188"/>
            <a:ext cx="9072562" cy="1114425"/>
          </a:xfrm>
          <a:solidFill>
            <a:schemeClr val="bg1"/>
          </a:solidFill>
        </p:spPr>
        <p:txBody>
          <a:bodyPr>
            <a:normAutofit/>
          </a:bodyPr>
          <a:lstStyle/>
          <a:p>
            <a:pPr eaLnBrk="1" hangingPunct="1"/>
            <a:r>
              <a:rPr lang="ru-RU" sz="3400" b="1" dirty="0" smtClean="0"/>
              <a:t>Расчет экономии средств и окупаемости</a:t>
            </a:r>
          </a:p>
        </p:txBody>
      </p:sp>
      <p:sp>
        <p:nvSpPr>
          <p:cNvPr id="11267" name="Содержимое 2"/>
          <p:cNvSpPr>
            <a:spLocks noGrp="1"/>
          </p:cNvSpPr>
          <p:nvPr>
            <p:ph idx="1"/>
          </p:nvPr>
        </p:nvSpPr>
        <p:spPr>
          <a:xfrm>
            <a:off x="285750" y="1428750"/>
            <a:ext cx="8286750" cy="5143500"/>
          </a:xfrm>
          <a:solidFill>
            <a:schemeClr val="bg1"/>
          </a:solidFill>
        </p:spPr>
        <p:txBody>
          <a:bodyPr/>
          <a:lstStyle/>
          <a:p>
            <a:pPr eaLnBrk="1" hangingPunct="1"/>
            <a:r>
              <a:rPr lang="ru-RU" sz="2400" b="1" dirty="0" smtClean="0"/>
              <a:t>Расходы на оплату тепловой энергии в год по тарифу 1190 руб./Гкал</a:t>
            </a:r>
          </a:p>
          <a:p>
            <a:pPr eaLnBrk="1" hangingPunct="1">
              <a:buFont typeface="Wingdings" pitchFamily="2" charset="2"/>
              <a:buNone/>
            </a:pPr>
            <a:r>
              <a:rPr lang="ru-RU" sz="2400" b="1" dirty="0" smtClean="0"/>
              <a:t>980 </a:t>
            </a:r>
            <a:r>
              <a:rPr lang="ru-RU" sz="2400" b="1" dirty="0" err="1" smtClean="0"/>
              <a:t>х</a:t>
            </a:r>
            <a:r>
              <a:rPr lang="ru-RU" sz="2400" b="1" dirty="0" smtClean="0"/>
              <a:t> 1190 = 			1 166 тыс. руб.</a:t>
            </a:r>
          </a:p>
          <a:p>
            <a:pPr eaLnBrk="1" hangingPunct="1"/>
            <a:r>
              <a:rPr lang="ru-RU" sz="2400" b="1" dirty="0" smtClean="0"/>
              <a:t>Планируемые расходы при прогнозируемом </a:t>
            </a:r>
            <a:r>
              <a:rPr lang="ru-RU" sz="2400" b="1" dirty="0" smtClean="0">
                <a:solidFill>
                  <a:srgbClr val="FF0000"/>
                </a:solidFill>
              </a:rPr>
              <a:t>росте тарифа на 12%</a:t>
            </a:r>
          </a:p>
          <a:p>
            <a:pPr eaLnBrk="1" hangingPunct="1">
              <a:buFont typeface="Wingdings" pitchFamily="2" charset="2"/>
              <a:buNone/>
            </a:pPr>
            <a:r>
              <a:rPr lang="ru-RU" sz="2400" b="1" dirty="0" smtClean="0"/>
              <a:t>980 </a:t>
            </a:r>
            <a:r>
              <a:rPr lang="ru-RU" sz="2400" b="1" dirty="0" err="1" smtClean="0"/>
              <a:t>х</a:t>
            </a:r>
            <a:r>
              <a:rPr lang="ru-RU" sz="2400" b="1" dirty="0" smtClean="0"/>
              <a:t> 1332,8 = 			1 306,14 тыс. руб.</a:t>
            </a:r>
          </a:p>
          <a:p>
            <a:pPr eaLnBrk="1" hangingPunct="1"/>
            <a:r>
              <a:rPr lang="ru-RU" sz="2400" b="1" dirty="0" smtClean="0">
                <a:solidFill>
                  <a:srgbClr val="FF0000"/>
                </a:solidFill>
              </a:rPr>
              <a:t>Планируемое сокращение расходов </a:t>
            </a:r>
            <a:r>
              <a:rPr lang="ru-RU" sz="2400" b="1" dirty="0" smtClean="0"/>
              <a:t>за счет энергосбережения</a:t>
            </a:r>
          </a:p>
          <a:p>
            <a:pPr eaLnBrk="1" hangingPunct="1">
              <a:buFont typeface="Wingdings" pitchFamily="2" charset="2"/>
              <a:buNone/>
            </a:pPr>
            <a:r>
              <a:rPr lang="ru-RU" sz="2400" b="1" dirty="0" smtClean="0"/>
              <a:t>170 </a:t>
            </a:r>
            <a:r>
              <a:rPr lang="ru-RU" sz="2400" b="1" dirty="0" err="1" smtClean="0"/>
              <a:t>х</a:t>
            </a:r>
            <a:r>
              <a:rPr lang="ru-RU" sz="2400" b="1" dirty="0" smtClean="0"/>
              <a:t> 1332,8 = 			</a:t>
            </a:r>
            <a:r>
              <a:rPr lang="ru-RU" sz="2400" b="1" dirty="0" smtClean="0">
                <a:solidFill>
                  <a:srgbClr val="FF0000"/>
                </a:solidFill>
              </a:rPr>
              <a:t>  226,6 тыс. руб.</a:t>
            </a:r>
          </a:p>
          <a:p>
            <a:pPr eaLnBrk="1" hangingPunct="1"/>
            <a:r>
              <a:rPr lang="ru-RU" sz="2400" b="1" dirty="0" smtClean="0">
                <a:solidFill>
                  <a:srgbClr val="FF0000"/>
                </a:solidFill>
              </a:rPr>
              <a:t>Срок возврата инвестиций ЭСКО</a:t>
            </a:r>
          </a:p>
          <a:p>
            <a:pPr eaLnBrk="1" hangingPunct="1">
              <a:buFont typeface="Wingdings" pitchFamily="2" charset="2"/>
              <a:buNone/>
            </a:pPr>
            <a:r>
              <a:rPr lang="ru-RU" sz="2400" b="1" dirty="0" smtClean="0"/>
              <a:t>1617 / 226,6 = 			</a:t>
            </a:r>
            <a:r>
              <a:rPr lang="ru-RU" sz="2400" b="1" dirty="0" smtClean="0">
                <a:solidFill>
                  <a:srgbClr val="FF0000"/>
                </a:solidFill>
              </a:rPr>
              <a:t>   7 лет</a:t>
            </a:r>
          </a:p>
          <a:p>
            <a:pPr eaLnBrk="1" hangingPunct="1"/>
            <a:endParaRPr lang="ru-RU" dirty="0" smtClean="0"/>
          </a:p>
        </p:txBody>
      </p:sp>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755576" y="1628800"/>
            <a:ext cx="7772400" cy="1470025"/>
          </a:xfrm>
        </p:spPr>
        <p:txBody>
          <a:bodyPr>
            <a:normAutofit fontScale="90000"/>
          </a:bodyPr>
          <a:lstStyle/>
          <a:p>
            <a:r>
              <a:rPr lang="ru-RU" sz="4800" b="1" dirty="0" smtClean="0">
                <a:solidFill>
                  <a:schemeClr val="bg1"/>
                </a:solidFill>
              </a:rPr>
              <a:t>Нормативы и стандарты</a:t>
            </a:r>
            <a:br>
              <a:rPr lang="ru-RU" sz="4800" b="1" dirty="0" smtClean="0">
                <a:solidFill>
                  <a:schemeClr val="bg1"/>
                </a:solidFill>
              </a:rPr>
            </a:br>
            <a:r>
              <a:rPr lang="ru-RU" sz="4800" b="1" dirty="0" smtClean="0">
                <a:solidFill>
                  <a:schemeClr val="bg1"/>
                </a:solidFill>
              </a:rPr>
              <a:t>в сфере жилищно-коммунального хозяйства</a:t>
            </a:r>
            <a:endParaRPr lang="ru-RU" sz="4800" b="1" dirty="0">
              <a:solidFill>
                <a:schemeClr val="bg1"/>
              </a:solidFill>
            </a:endParaRPr>
          </a:p>
        </p:txBody>
      </p:sp>
    </p:spTree>
  </p:cSld>
  <p:clrMapOvr>
    <a:masterClrMapping/>
  </p:clrMapOvr>
  <p:transition spd="slow">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Заголовок 1"/>
          <p:cNvSpPr>
            <a:spLocks noGrp="1"/>
          </p:cNvSpPr>
          <p:nvPr>
            <p:ph type="title"/>
          </p:nvPr>
        </p:nvSpPr>
        <p:spPr>
          <a:xfrm>
            <a:off x="500063" y="357188"/>
            <a:ext cx="8229600" cy="1371600"/>
          </a:xfrm>
          <a:solidFill>
            <a:schemeClr val="bg1"/>
          </a:solidFill>
        </p:spPr>
        <p:txBody>
          <a:bodyPr/>
          <a:lstStyle/>
          <a:p>
            <a:pPr eaLnBrk="1" hangingPunct="1"/>
            <a:r>
              <a:rPr lang="ru-RU" sz="3600" b="1" dirty="0" smtClean="0"/>
              <a:t>Шаг 3. Обсуждение условий контракта с ЭСКО </a:t>
            </a:r>
          </a:p>
        </p:txBody>
      </p:sp>
      <p:sp>
        <p:nvSpPr>
          <p:cNvPr id="12291" name="Содержимое 2"/>
          <p:cNvSpPr>
            <a:spLocks noGrp="1"/>
          </p:cNvSpPr>
          <p:nvPr>
            <p:ph idx="1"/>
          </p:nvPr>
        </p:nvSpPr>
        <p:spPr>
          <a:xfrm>
            <a:off x="285750" y="1785938"/>
            <a:ext cx="8572500" cy="4523382"/>
          </a:xfrm>
          <a:solidFill>
            <a:schemeClr val="bg1"/>
          </a:solidFill>
        </p:spPr>
        <p:txBody>
          <a:bodyPr/>
          <a:lstStyle/>
          <a:p>
            <a:pPr eaLnBrk="1" hangingPunct="1"/>
            <a:r>
              <a:rPr lang="ru-RU" sz="2800" b="1" dirty="0" smtClean="0"/>
              <a:t>Срок контракта, обеспечивающий возврат инвестиций </a:t>
            </a:r>
            <a:r>
              <a:rPr lang="ru-RU" sz="2800" dirty="0" smtClean="0"/>
              <a:t>(расходы по кредиту и прибыль ЭСКО)</a:t>
            </a:r>
          </a:p>
          <a:p>
            <a:pPr eaLnBrk="1" hangingPunct="1"/>
            <a:r>
              <a:rPr lang="ru-RU" sz="2800" b="1" dirty="0" smtClean="0"/>
              <a:t>Размер ежемесячной платы</a:t>
            </a:r>
          </a:p>
          <a:p>
            <a:pPr eaLnBrk="1" hangingPunct="1"/>
            <a:r>
              <a:rPr lang="ru-RU" sz="2800" b="1" dirty="0" smtClean="0"/>
              <a:t>Порядок мониторинга фактического потребления энергии</a:t>
            </a:r>
          </a:p>
          <a:p>
            <a:pPr eaLnBrk="1" hangingPunct="1"/>
            <a:r>
              <a:rPr lang="ru-RU" sz="2800" b="1" dirty="0" smtClean="0"/>
              <a:t>Порядок изменения размера платы  при отклонении энергосбережения от гарантированного </a:t>
            </a:r>
            <a:r>
              <a:rPr lang="ru-RU" sz="2800" dirty="0" smtClean="0"/>
              <a:t>(в сопоставимых погодных условиях)    </a:t>
            </a:r>
          </a:p>
          <a:p>
            <a:pPr eaLnBrk="1" hangingPunct="1"/>
            <a:endParaRPr lang="ru-RU" sz="2800" dirty="0" smtClean="0"/>
          </a:p>
        </p:txBody>
      </p:sp>
    </p:spTree>
  </p:cSld>
  <p:clrMapOvr>
    <a:masterClrMapping/>
  </p:clrMapOvr>
  <p:transition spd="slow">
    <p:fad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Заголовок 1"/>
          <p:cNvSpPr>
            <a:spLocks noGrp="1"/>
          </p:cNvSpPr>
          <p:nvPr>
            <p:ph type="title"/>
          </p:nvPr>
        </p:nvSpPr>
        <p:spPr>
          <a:solidFill>
            <a:schemeClr val="bg1"/>
          </a:solidFill>
        </p:spPr>
        <p:txBody>
          <a:bodyPr>
            <a:normAutofit fontScale="90000"/>
          </a:bodyPr>
          <a:lstStyle/>
          <a:p>
            <a:pPr eaLnBrk="1" hangingPunct="1"/>
            <a:r>
              <a:rPr lang="ru-RU" sz="3600" b="1" smtClean="0"/>
              <a:t>Шаг 4. Принятие решений на общем собрании</a:t>
            </a:r>
          </a:p>
        </p:txBody>
      </p:sp>
      <p:sp>
        <p:nvSpPr>
          <p:cNvPr id="13315" name="Содержимое 2"/>
          <p:cNvSpPr>
            <a:spLocks noGrp="1"/>
          </p:cNvSpPr>
          <p:nvPr>
            <p:ph idx="1"/>
          </p:nvPr>
        </p:nvSpPr>
        <p:spPr>
          <a:xfrm>
            <a:off x="457200" y="1857375"/>
            <a:ext cx="8229600" cy="4010025"/>
          </a:xfrm>
          <a:solidFill>
            <a:schemeClr val="bg1"/>
          </a:solidFill>
        </p:spPr>
        <p:txBody>
          <a:bodyPr>
            <a:normAutofit lnSpcReduction="10000"/>
          </a:bodyPr>
          <a:lstStyle/>
          <a:p>
            <a:pPr eaLnBrk="1" hangingPunct="1"/>
            <a:r>
              <a:rPr lang="ru-RU" sz="2800" b="1" dirty="0" smtClean="0"/>
              <a:t>Об осуществлении проекта реконструкции системы теплоснабжения</a:t>
            </a:r>
          </a:p>
          <a:p>
            <a:pPr eaLnBrk="1" hangingPunct="1"/>
            <a:r>
              <a:rPr lang="ru-RU" sz="2800" b="1" dirty="0" smtClean="0"/>
              <a:t>О заключении </a:t>
            </a:r>
            <a:r>
              <a:rPr lang="ru-RU" sz="2800" b="1" dirty="0" err="1" smtClean="0"/>
              <a:t>энергосервисного</a:t>
            </a:r>
            <a:r>
              <a:rPr lang="ru-RU" sz="2800" b="1" dirty="0" smtClean="0"/>
              <a:t> контракта и его условиях</a:t>
            </a:r>
          </a:p>
          <a:p>
            <a:pPr eaLnBrk="1" hangingPunct="1"/>
            <a:r>
              <a:rPr lang="ru-RU" sz="2800" b="1" dirty="0" smtClean="0"/>
              <a:t>Об установлении размера платы:</a:t>
            </a:r>
          </a:p>
          <a:p>
            <a:pPr lvl="2" eaLnBrk="1" hangingPunct="1"/>
            <a:r>
              <a:rPr lang="ru-RU" sz="2800" b="1" dirty="0" smtClean="0"/>
              <a:t>за реконструкцию </a:t>
            </a:r>
          </a:p>
          <a:p>
            <a:pPr lvl="2" eaLnBrk="1" hangingPunct="1"/>
            <a:r>
              <a:rPr lang="ru-RU" sz="2800" b="1" dirty="0" smtClean="0"/>
              <a:t>за тепловую энергию </a:t>
            </a:r>
            <a:r>
              <a:rPr lang="ru-RU" sz="2800" dirty="0" smtClean="0"/>
              <a:t>(авансовые платежи, подлежащие корректировке по окончании года/отопительного периода)</a:t>
            </a:r>
          </a:p>
        </p:txBody>
      </p:sp>
    </p:spTree>
  </p:cSld>
  <p:clrMapOvr>
    <a:masterClrMapping/>
  </p:clrMapOvr>
  <p:transition spd="slow">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Заголовок 1"/>
          <p:cNvSpPr>
            <a:spLocks noGrp="1"/>
          </p:cNvSpPr>
          <p:nvPr>
            <p:ph type="title"/>
          </p:nvPr>
        </p:nvSpPr>
        <p:spPr>
          <a:solidFill>
            <a:schemeClr val="bg1"/>
          </a:solidFill>
        </p:spPr>
        <p:txBody>
          <a:bodyPr/>
          <a:lstStyle/>
          <a:p>
            <a:pPr eaLnBrk="1" hangingPunct="1"/>
            <a:r>
              <a:rPr lang="ru-RU" sz="3600" b="1" dirty="0" smtClean="0"/>
              <a:t>Перераспределение платы</a:t>
            </a:r>
          </a:p>
        </p:txBody>
      </p:sp>
      <p:sp>
        <p:nvSpPr>
          <p:cNvPr id="14339" name="Содержимое 2"/>
          <p:cNvSpPr>
            <a:spLocks noGrp="1"/>
          </p:cNvSpPr>
          <p:nvPr>
            <p:ph idx="1"/>
          </p:nvPr>
        </p:nvSpPr>
        <p:spPr>
          <a:xfrm>
            <a:off x="642938" y="1928812"/>
            <a:ext cx="8229600" cy="4020467"/>
          </a:xfrm>
          <a:solidFill>
            <a:schemeClr val="bg1"/>
          </a:solidFill>
        </p:spPr>
        <p:txBody>
          <a:bodyPr/>
          <a:lstStyle/>
          <a:p>
            <a:pPr eaLnBrk="1" hangingPunct="1">
              <a:buFont typeface="Wingdings" pitchFamily="2" charset="2"/>
              <a:buNone/>
            </a:pPr>
            <a:r>
              <a:rPr lang="ru-RU" dirty="0" smtClean="0"/>
              <a:t>  2015 г. 		2016 г.	</a:t>
            </a:r>
          </a:p>
          <a:p>
            <a:pPr eaLnBrk="1" hangingPunct="1">
              <a:buFont typeface="Wingdings" pitchFamily="2" charset="2"/>
              <a:buNone/>
            </a:pPr>
            <a:r>
              <a:rPr lang="ru-RU" dirty="0" smtClean="0"/>
              <a:t>1 166 т.р.		1 306 т.р.</a:t>
            </a:r>
          </a:p>
        </p:txBody>
      </p:sp>
      <p:sp>
        <p:nvSpPr>
          <p:cNvPr id="4" name="Прямоугольник 3"/>
          <p:cNvSpPr/>
          <p:nvPr/>
        </p:nvSpPr>
        <p:spPr>
          <a:xfrm>
            <a:off x="857250" y="3643313"/>
            <a:ext cx="857250" cy="221456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5" name="Прямоугольник 4"/>
          <p:cNvSpPr/>
          <p:nvPr/>
        </p:nvSpPr>
        <p:spPr>
          <a:xfrm>
            <a:off x="3500438" y="3286125"/>
            <a:ext cx="857250" cy="257175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6" name="Прямоугольник 5"/>
          <p:cNvSpPr/>
          <p:nvPr/>
        </p:nvSpPr>
        <p:spPr>
          <a:xfrm>
            <a:off x="5143500" y="3286125"/>
            <a:ext cx="785813" cy="571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 name="Прямоугольник 6"/>
          <p:cNvSpPr/>
          <p:nvPr/>
        </p:nvSpPr>
        <p:spPr>
          <a:xfrm>
            <a:off x="5143500" y="3929063"/>
            <a:ext cx="785813" cy="19288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4344" name="TextBox 7"/>
          <p:cNvSpPr txBox="1">
            <a:spLocks noChangeArrowheads="1"/>
          </p:cNvSpPr>
          <p:nvPr/>
        </p:nvSpPr>
        <p:spPr bwMode="auto">
          <a:xfrm>
            <a:off x="6429375" y="1922710"/>
            <a:ext cx="2286000" cy="1938338"/>
          </a:xfrm>
          <a:prstGeom prst="rect">
            <a:avLst/>
          </a:prstGeom>
          <a:noFill/>
          <a:ln w="9525">
            <a:noFill/>
            <a:miter lim="800000"/>
            <a:headEnd/>
            <a:tailEnd/>
          </a:ln>
        </p:spPr>
        <p:txBody>
          <a:bodyPr>
            <a:spAutoFit/>
          </a:bodyPr>
          <a:lstStyle/>
          <a:p>
            <a:r>
              <a:rPr lang="ru-RU" sz="2000" b="1" dirty="0"/>
              <a:t>Плата за реконструкцию</a:t>
            </a:r>
          </a:p>
          <a:p>
            <a:r>
              <a:rPr lang="ru-RU" sz="2000" b="1" dirty="0"/>
              <a:t>226,6 т.р.в год</a:t>
            </a:r>
          </a:p>
          <a:p>
            <a:r>
              <a:rPr lang="ru-RU" sz="2000" b="1" dirty="0"/>
              <a:t>5.7 руб./кв.м в месяц </a:t>
            </a:r>
          </a:p>
          <a:p>
            <a:endParaRPr lang="ru-RU" sz="2000" b="1" dirty="0"/>
          </a:p>
        </p:txBody>
      </p:sp>
      <p:cxnSp>
        <p:nvCxnSpPr>
          <p:cNvPr id="10" name="Прямая соединительная линия 9"/>
          <p:cNvCxnSpPr/>
          <p:nvPr/>
        </p:nvCxnSpPr>
        <p:spPr>
          <a:xfrm rot="10800000" flipV="1">
            <a:off x="5786438" y="3000375"/>
            <a:ext cx="857250" cy="571500"/>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346" name="TextBox 10"/>
          <p:cNvSpPr txBox="1">
            <a:spLocks noChangeArrowheads="1"/>
          </p:cNvSpPr>
          <p:nvPr/>
        </p:nvSpPr>
        <p:spPr bwMode="auto">
          <a:xfrm>
            <a:off x="7143750" y="4071938"/>
            <a:ext cx="1428750" cy="1016000"/>
          </a:xfrm>
          <a:prstGeom prst="rect">
            <a:avLst/>
          </a:prstGeom>
          <a:noFill/>
          <a:ln w="9525">
            <a:noFill/>
            <a:miter lim="800000"/>
            <a:headEnd/>
            <a:tailEnd/>
          </a:ln>
        </p:spPr>
        <p:txBody>
          <a:bodyPr>
            <a:spAutoFit/>
          </a:bodyPr>
          <a:lstStyle/>
          <a:p>
            <a:r>
              <a:rPr lang="ru-RU" sz="2000" b="1">
                <a:solidFill>
                  <a:schemeClr val="tx2"/>
                </a:solidFill>
              </a:rPr>
              <a:t>Плата за тепловую энергию</a:t>
            </a:r>
          </a:p>
        </p:txBody>
      </p:sp>
      <p:cxnSp>
        <p:nvCxnSpPr>
          <p:cNvPr id="13" name="Прямая соединительная линия 12"/>
          <p:cNvCxnSpPr/>
          <p:nvPr/>
        </p:nvCxnSpPr>
        <p:spPr>
          <a:xfrm rot="10800000" flipV="1">
            <a:off x="5857875" y="4500563"/>
            <a:ext cx="1071563" cy="1428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1"/>
          <p:cNvSpPr>
            <a:spLocks noGrp="1"/>
          </p:cNvSpPr>
          <p:nvPr>
            <p:ph type="title"/>
          </p:nvPr>
        </p:nvSpPr>
        <p:spPr>
          <a:solidFill>
            <a:schemeClr val="bg1"/>
          </a:solidFill>
        </p:spPr>
        <p:txBody>
          <a:bodyPr/>
          <a:lstStyle/>
          <a:p>
            <a:pPr eaLnBrk="1" hangingPunct="1"/>
            <a:r>
              <a:rPr lang="ru-RU" sz="3600" b="1" dirty="0" smtClean="0"/>
              <a:t>Шаги по реализации проекта</a:t>
            </a:r>
          </a:p>
        </p:txBody>
      </p:sp>
      <p:sp>
        <p:nvSpPr>
          <p:cNvPr id="15363" name="Содержимое 2"/>
          <p:cNvSpPr>
            <a:spLocks noGrp="1"/>
          </p:cNvSpPr>
          <p:nvPr>
            <p:ph idx="1"/>
          </p:nvPr>
        </p:nvSpPr>
        <p:spPr>
          <a:xfrm>
            <a:off x="457200" y="1714500"/>
            <a:ext cx="8472488" cy="4306788"/>
          </a:xfrm>
          <a:solidFill>
            <a:schemeClr val="bg1"/>
          </a:solidFill>
        </p:spPr>
        <p:txBody>
          <a:bodyPr/>
          <a:lstStyle/>
          <a:p>
            <a:pPr eaLnBrk="1" hangingPunct="1"/>
            <a:r>
              <a:rPr lang="ru-RU" sz="2800" b="1" dirty="0" smtClean="0"/>
              <a:t>Заключение договора с ЭСКО на условиях, утвержденных общим собранием</a:t>
            </a:r>
          </a:p>
          <a:p>
            <a:pPr eaLnBrk="1" hangingPunct="1"/>
            <a:r>
              <a:rPr lang="ru-RU" sz="2800" b="1" dirty="0" smtClean="0"/>
              <a:t>Технический надзор за ходом проекта</a:t>
            </a:r>
          </a:p>
          <a:p>
            <a:pPr eaLnBrk="1" hangingPunct="1"/>
            <a:r>
              <a:rPr lang="ru-RU" sz="2800" b="1" dirty="0" smtClean="0"/>
              <a:t>Приемка в эксплуатацию </a:t>
            </a:r>
          </a:p>
          <a:p>
            <a:pPr eaLnBrk="1" hangingPunct="1"/>
            <a:r>
              <a:rPr lang="ru-RU" sz="2800" b="1" dirty="0" smtClean="0"/>
              <a:t>Мониторинг энергопотребления</a:t>
            </a:r>
          </a:p>
          <a:p>
            <a:pPr eaLnBrk="1" hangingPunct="1"/>
            <a:r>
              <a:rPr lang="ru-RU" sz="2800" b="1" dirty="0" smtClean="0"/>
              <a:t>Оплата услуг ЭСКО до окончания срока договора </a:t>
            </a:r>
            <a:r>
              <a:rPr lang="ru-RU" sz="2800" dirty="0" smtClean="0"/>
              <a:t>(с учетом соответствия фактического энергосбережения гарантированному)</a:t>
            </a:r>
          </a:p>
          <a:p>
            <a:pPr eaLnBrk="1" hangingPunct="1"/>
            <a:endParaRPr lang="ru-RU" dirty="0" smtClean="0"/>
          </a:p>
        </p:txBody>
      </p:sp>
    </p:spTree>
  </p:cSld>
  <p:clrMapOvr>
    <a:masterClrMapping/>
  </p:clrMapOvr>
  <p:transition spd="slow">
    <p:fad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4917"/>
          <p:cNvSpPr txBox="1">
            <a:spLocks noChangeArrowheads="1"/>
          </p:cNvSpPr>
          <p:nvPr/>
        </p:nvSpPr>
        <p:spPr bwMode="auto">
          <a:xfrm>
            <a:off x="0" y="128589"/>
            <a:ext cx="9144000" cy="1195199"/>
          </a:xfrm>
          <a:prstGeom prst="rect">
            <a:avLst/>
          </a:prstGeom>
          <a:solidFill>
            <a:srgbClr val="FFFF00"/>
          </a:solidFill>
          <a:ln w="9525">
            <a:noFill/>
            <a:miter lim="800000"/>
            <a:headEnd/>
            <a:tailEnd/>
          </a:ln>
        </p:spPr>
        <p:txBody>
          <a:bodyPr wrap="square">
            <a:spAutoFit/>
          </a:bodyPr>
          <a:lstStyle/>
          <a:p>
            <a:pPr algn="ctr">
              <a:lnSpc>
                <a:spcPts val="2600"/>
              </a:lnSpc>
            </a:pPr>
            <a:r>
              <a:rPr lang="ru-RU" sz="2000" b="1" dirty="0">
                <a:latin typeface="+mj-lt"/>
                <a:cs typeface="Times New Roman" pitchFamily="18" charset="0"/>
              </a:rPr>
              <a:t>Цель деятельности  ИГЖН</a:t>
            </a:r>
          </a:p>
          <a:p>
            <a:pPr algn="ctr">
              <a:lnSpc>
                <a:spcPts val="2000"/>
              </a:lnSpc>
            </a:pPr>
            <a:r>
              <a:rPr lang="ru-RU" sz="1900" b="1" dirty="0">
                <a:latin typeface="+mj-lt"/>
                <a:cs typeface="Times New Roman" pitchFamily="18" charset="0"/>
              </a:rPr>
              <a:t>обеспечение безопасных и комфортных условий проживания в жилищном фонде </a:t>
            </a:r>
            <a:br>
              <a:rPr lang="ru-RU" sz="1900" b="1" dirty="0">
                <a:latin typeface="+mj-lt"/>
                <a:cs typeface="Times New Roman" pitchFamily="18" charset="0"/>
              </a:rPr>
            </a:br>
            <a:endParaRPr lang="ru-RU" sz="1900" b="1" dirty="0">
              <a:latin typeface="+mj-lt"/>
              <a:cs typeface="Times New Roman" pitchFamily="18" charset="0"/>
            </a:endParaRPr>
          </a:p>
        </p:txBody>
      </p:sp>
      <p:sp>
        <p:nvSpPr>
          <p:cNvPr id="4099" name="TextBox 19"/>
          <p:cNvSpPr txBox="1">
            <a:spLocks noChangeArrowheads="1"/>
          </p:cNvSpPr>
          <p:nvPr/>
        </p:nvSpPr>
        <p:spPr bwMode="auto">
          <a:xfrm>
            <a:off x="3509597" y="1808163"/>
            <a:ext cx="2658208" cy="27781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0"/>
              </a:spcBef>
              <a:spcAft>
                <a:spcPct val="0"/>
              </a:spcAft>
              <a:defRPr sz="1200">
                <a:solidFill>
                  <a:schemeClr val="tx1"/>
                </a:solidFill>
                <a:latin typeface="Arial" charset="0"/>
                <a:cs typeface="Arial" charset="0"/>
              </a:defRPr>
            </a:lvl6pPr>
            <a:lvl7pPr marL="2971800" indent="-228600" eaLnBrk="0" fontAlgn="base" hangingPunct="0">
              <a:spcBef>
                <a:spcPct val="0"/>
              </a:spcBef>
              <a:spcAft>
                <a:spcPct val="0"/>
              </a:spcAft>
              <a:defRPr sz="1200">
                <a:solidFill>
                  <a:schemeClr val="tx1"/>
                </a:solidFill>
                <a:latin typeface="Arial" charset="0"/>
                <a:cs typeface="Arial" charset="0"/>
              </a:defRPr>
            </a:lvl7pPr>
            <a:lvl8pPr marL="3429000" indent="-228600" eaLnBrk="0" fontAlgn="base" hangingPunct="0">
              <a:spcBef>
                <a:spcPct val="0"/>
              </a:spcBef>
              <a:spcAft>
                <a:spcPct val="0"/>
              </a:spcAft>
              <a:defRPr sz="1200">
                <a:solidFill>
                  <a:schemeClr val="tx1"/>
                </a:solidFill>
                <a:latin typeface="Arial" charset="0"/>
                <a:cs typeface="Arial" charset="0"/>
              </a:defRPr>
            </a:lvl8pPr>
            <a:lvl9pPr marL="3886200" indent="-228600" eaLnBrk="0" fontAlgn="base" hangingPunct="0">
              <a:spcBef>
                <a:spcPct val="0"/>
              </a:spcBef>
              <a:spcAft>
                <a:spcPct val="0"/>
              </a:spcAft>
              <a:defRPr sz="1200">
                <a:solidFill>
                  <a:schemeClr val="tx1"/>
                </a:solidFill>
                <a:latin typeface="Arial" charset="0"/>
                <a:cs typeface="Arial" charset="0"/>
              </a:defRPr>
            </a:lvl9pPr>
          </a:lstStyle>
          <a:p>
            <a:pPr algn="ctr" eaLnBrk="1" hangingPunct="1">
              <a:defRPr/>
            </a:pPr>
            <a:r>
              <a:rPr lang="ru-RU" sz="1400" b="1" dirty="0" smtClean="0">
                <a:latin typeface="Times New Roman" pitchFamily="18" charset="0"/>
                <a:cs typeface="Times New Roman" pitchFamily="18" charset="0"/>
              </a:rPr>
              <a:t> Эксплуатация жилфонда</a:t>
            </a:r>
          </a:p>
        </p:txBody>
      </p:sp>
      <p:sp>
        <p:nvSpPr>
          <p:cNvPr id="4100" name="TextBox 19"/>
          <p:cNvSpPr txBox="1">
            <a:spLocks noChangeArrowheads="1"/>
          </p:cNvSpPr>
          <p:nvPr/>
        </p:nvSpPr>
        <p:spPr bwMode="auto">
          <a:xfrm>
            <a:off x="251520" y="1854201"/>
            <a:ext cx="2427203" cy="27865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0"/>
              </a:spcBef>
              <a:spcAft>
                <a:spcPct val="0"/>
              </a:spcAft>
              <a:defRPr sz="1200">
                <a:solidFill>
                  <a:schemeClr val="tx1"/>
                </a:solidFill>
                <a:latin typeface="Arial" charset="0"/>
                <a:cs typeface="Arial" charset="0"/>
              </a:defRPr>
            </a:lvl6pPr>
            <a:lvl7pPr marL="2971800" indent="-228600" eaLnBrk="0" fontAlgn="base" hangingPunct="0">
              <a:spcBef>
                <a:spcPct val="0"/>
              </a:spcBef>
              <a:spcAft>
                <a:spcPct val="0"/>
              </a:spcAft>
              <a:defRPr sz="1200">
                <a:solidFill>
                  <a:schemeClr val="tx1"/>
                </a:solidFill>
                <a:latin typeface="Arial" charset="0"/>
                <a:cs typeface="Arial" charset="0"/>
              </a:defRPr>
            </a:lvl7pPr>
            <a:lvl8pPr marL="3429000" indent="-228600" eaLnBrk="0" fontAlgn="base" hangingPunct="0">
              <a:spcBef>
                <a:spcPct val="0"/>
              </a:spcBef>
              <a:spcAft>
                <a:spcPct val="0"/>
              </a:spcAft>
              <a:defRPr sz="1200">
                <a:solidFill>
                  <a:schemeClr val="tx1"/>
                </a:solidFill>
                <a:latin typeface="Arial" charset="0"/>
                <a:cs typeface="Arial" charset="0"/>
              </a:defRPr>
            </a:lvl8pPr>
            <a:lvl9pPr marL="3886200" indent="-228600" eaLnBrk="0" fontAlgn="base" hangingPunct="0">
              <a:spcBef>
                <a:spcPct val="0"/>
              </a:spcBef>
              <a:spcAft>
                <a:spcPct val="0"/>
              </a:spcAft>
              <a:defRPr sz="1200">
                <a:solidFill>
                  <a:schemeClr val="tx1"/>
                </a:solidFill>
                <a:latin typeface="Arial" charset="0"/>
                <a:cs typeface="Arial" charset="0"/>
              </a:defRPr>
            </a:lvl9pPr>
          </a:lstStyle>
          <a:p>
            <a:pPr eaLnBrk="1" hangingPunct="1">
              <a:defRPr/>
            </a:pPr>
            <a:r>
              <a:rPr lang="ru-RU" sz="1400" b="1" dirty="0" smtClean="0">
                <a:latin typeface="Times New Roman" pitchFamily="18" charset="0"/>
                <a:cs typeface="Times New Roman" pitchFamily="18" charset="0"/>
              </a:rPr>
              <a:t> Управление жилфондом</a:t>
            </a:r>
          </a:p>
        </p:txBody>
      </p:sp>
      <p:sp>
        <p:nvSpPr>
          <p:cNvPr id="5125" name="Text Box 7"/>
          <p:cNvSpPr txBox="1">
            <a:spLocks noChangeArrowheads="1"/>
          </p:cNvSpPr>
          <p:nvPr/>
        </p:nvSpPr>
        <p:spPr bwMode="auto">
          <a:xfrm>
            <a:off x="0" y="6456363"/>
            <a:ext cx="6629400" cy="265112"/>
          </a:xfrm>
          <a:prstGeom prst="rect">
            <a:avLst/>
          </a:prstGeom>
          <a:solidFill>
            <a:schemeClr val="bg1"/>
          </a:solidFill>
          <a:ln w="9525">
            <a:noFill/>
            <a:miter lim="800000"/>
            <a:headEnd/>
            <a:tailEnd/>
          </a:ln>
        </p:spPr>
        <p:txBody>
          <a:bodyPr>
            <a:spAutoFit/>
          </a:bodyPr>
          <a:lstStyle/>
          <a:p>
            <a:pPr>
              <a:lnSpc>
                <a:spcPct val="80000"/>
              </a:lnSpc>
            </a:pPr>
            <a:r>
              <a:rPr lang="ru-RU" sz="1400" b="1" dirty="0">
                <a:solidFill>
                  <a:srgbClr val="002060"/>
                </a:solidFill>
                <a:latin typeface="Times New Roman" pitchFamily="18" charset="0"/>
                <a:cs typeface="Times New Roman" pitchFamily="18" charset="0"/>
              </a:rPr>
              <a:t>Проведение проверок регламентировано  Федеральным законом № 294-ФЗ</a:t>
            </a:r>
          </a:p>
        </p:txBody>
      </p:sp>
      <p:cxnSp>
        <p:nvCxnSpPr>
          <p:cNvPr id="5127" name="Прямая со стрелкой 29"/>
          <p:cNvCxnSpPr>
            <a:cxnSpLocks noChangeShapeType="1"/>
          </p:cNvCxnSpPr>
          <p:nvPr/>
        </p:nvCxnSpPr>
        <p:spPr bwMode="auto">
          <a:xfrm>
            <a:off x="7496908" y="1506539"/>
            <a:ext cx="0" cy="257175"/>
          </a:xfrm>
          <a:prstGeom prst="straightConnector1">
            <a:avLst/>
          </a:prstGeom>
          <a:noFill/>
          <a:ln w="22225" algn="ctr">
            <a:solidFill>
              <a:srgbClr val="FFFF00"/>
            </a:solidFill>
            <a:round/>
            <a:headEnd/>
            <a:tailEnd type="arrow" w="med" len="med"/>
          </a:ln>
        </p:spPr>
      </p:cxnSp>
      <p:cxnSp>
        <p:nvCxnSpPr>
          <p:cNvPr id="5128" name="Прямая со стрелкой 14"/>
          <p:cNvCxnSpPr>
            <a:cxnSpLocks noChangeShapeType="1"/>
          </p:cNvCxnSpPr>
          <p:nvPr/>
        </p:nvCxnSpPr>
        <p:spPr bwMode="auto">
          <a:xfrm>
            <a:off x="1559169" y="1549400"/>
            <a:ext cx="0" cy="287338"/>
          </a:xfrm>
          <a:prstGeom prst="straightConnector1">
            <a:avLst/>
          </a:prstGeom>
          <a:noFill/>
          <a:ln w="22225" algn="ctr">
            <a:solidFill>
              <a:srgbClr val="FFFF00"/>
            </a:solidFill>
            <a:round/>
            <a:headEnd/>
            <a:tailEnd type="arrow" w="med" len="med"/>
          </a:ln>
        </p:spPr>
      </p:cxnSp>
      <p:cxnSp>
        <p:nvCxnSpPr>
          <p:cNvPr id="5129" name="Прямая со стрелкой 29"/>
          <p:cNvCxnSpPr>
            <a:cxnSpLocks noChangeShapeType="1"/>
          </p:cNvCxnSpPr>
          <p:nvPr/>
        </p:nvCxnSpPr>
        <p:spPr bwMode="auto">
          <a:xfrm>
            <a:off x="4746381" y="1528764"/>
            <a:ext cx="0" cy="257175"/>
          </a:xfrm>
          <a:prstGeom prst="straightConnector1">
            <a:avLst/>
          </a:prstGeom>
          <a:noFill/>
          <a:ln w="22225" algn="ctr">
            <a:solidFill>
              <a:srgbClr val="FFFF00"/>
            </a:solidFill>
            <a:round/>
            <a:headEnd/>
            <a:tailEnd type="arrow" w="med" len="med"/>
          </a:ln>
        </p:spPr>
      </p:cxnSp>
      <p:sp>
        <p:nvSpPr>
          <p:cNvPr id="30" name="TextBox 19"/>
          <p:cNvSpPr txBox="1">
            <a:spLocks noChangeArrowheads="1"/>
          </p:cNvSpPr>
          <p:nvPr/>
        </p:nvSpPr>
        <p:spPr bwMode="auto">
          <a:xfrm>
            <a:off x="2743200" y="1071564"/>
            <a:ext cx="3788020" cy="288925"/>
          </a:xfrm>
          <a:prstGeom prst="rect">
            <a:avLst/>
          </a:prstGeom>
          <a:ln>
            <a:headEnd/>
            <a:tailEnd/>
          </a:ln>
          <a:extLst/>
        </p:spPr>
        <p:style>
          <a:lnRef idx="2">
            <a:schemeClr val="dk1"/>
          </a:lnRef>
          <a:fillRef idx="1">
            <a:schemeClr val="lt1"/>
          </a:fillRef>
          <a:effectRef idx="0">
            <a:schemeClr val="dk1"/>
          </a:effectRef>
          <a:fontRef idx="minor">
            <a:schemeClr val="dk1"/>
          </a:fontRef>
        </p:style>
        <p:txBody>
          <a:bodyPr>
            <a:spAutoFit/>
          </a:bodyP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0"/>
              </a:spcBef>
              <a:spcAft>
                <a:spcPct val="0"/>
              </a:spcAft>
              <a:defRPr sz="1200">
                <a:solidFill>
                  <a:schemeClr val="tx1"/>
                </a:solidFill>
                <a:latin typeface="Arial" charset="0"/>
                <a:cs typeface="Arial" charset="0"/>
              </a:defRPr>
            </a:lvl6pPr>
            <a:lvl7pPr marL="2971800" indent="-228600" eaLnBrk="0" fontAlgn="base" hangingPunct="0">
              <a:spcBef>
                <a:spcPct val="0"/>
              </a:spcBef>
              <a:spcAft>
                <a:spcPct val="0"/>
              </a:spcAft>
              <a:defRPr sz="1200">
                <a:solidFill>
                  <a:schemeClr val="tx1"/>
                </a:solidFill>
                <a:latin typeface="Arial" charset="0"/>
                <a:cs typeface="Arial" charset="0"/>
              </a:defRPr>
            </a:lvl7pPr>
            <a:lvl8pPr marL="3429000" indent="-228600" eaLnBrk="0" fontAlgn="base" hangingPunct="0">
              <a:spcBef>
                <a:spcPct val="0"/>
              </a:spcBef>
              <a:spcAft>
                <a:spcPct val="0"/>
              </a:spcAft>
              <a:defRPr sz="1200">
                <a:solidFill>
                  <a:schemeClr val="tx1"/>
                </a:solidFill>
                <a:latin typeface="Arial" charset="0"/>
                <a:cs typeface="Arial" charset="0"/>
              </a:defRPr>
            </a:lvl8pPr>
            <a:lvl9pPr marL="3886200" indent="-228600" eaLnBrk="0" fontAlgn="base" hangingPunct="0">
              <a:spcBef>
                <a:spcPct val="0"/>
              </a:spcBef>
              <a:spcAft>
                <a:spcPct val="0"/>
              </a:spcAft>
              <a:defRPr sz="1200">
                <a:solidFill>
                  <a:schemeClr val="tx1"/>
                </a:solidFill>
                <a:latin typeface="Arial" charset="0"/>
                <a:cs typeface="Arial" charset="0"/>
              </a:defRPr>
            </a:lvl9pPr>
          </a:lstStyle>
          <a:p>
            <a:pPr algn="ctr" eaLnBrk="1" hangingPunct="1">
              <a:lnSpc>
                <a:spcPct val="80000"/>
              </a:lnSpc>
              <a:defRPr/>
            </a:pPr>
            <a:r>
              <a:rPr lang="ru-RU" sz="1600" b="1" dirty="0" smtClean="0">
                <a:latin typeface="Times New Roman" pitchFamily="18" charset="0"/>
                <a:cs typeface="Times New Roman" pitchFamily="18" charset="0"/>
              </a:rPr>
              <a:t> Сферы жилищного надзора:</a:t>
            </a:r>
          </a:p>
        </p:txBody>
      </p:sp>
      <p:sp>
        <p:nvSpPr>
          <p:cNvPr id="4109" name="TextBox 19"/>
          <p:cNvSpPr txBox="1">
            <a:spLocks noChangeArrowheads="1"/>
          </p:cNvSpPr>
          <p:nvPr/>
        </p:nvSpPr>
        <p:spPr bwMode="auto">
          <a:xfrm>
            <a:off x="6372200" y="1808163"/>
            <a:ext cx="2625262" cy="56356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0"/>
              </a:spcBef>
              <a:spcAft>
                <a:spcPct val="0"/>
              </a:spcAft>
              <a:defRPr sz="1200">
                <a:solidFill>
                  <a:schemeClr val="tx1"/>
                </a:solidFill>
                <a:latin typeface="Arial" charset="0"/>
                <a:cs typeface="Arial" charset="0"/>
              </a:defRPr>
            </a:lvl6pPr>
            <a:lvl7pPr marL="2971800" indent="-228600" eaLnBrk="0" fontAlgn="base" hangingPunct="0">
              <a:spcBef>
                <a:spcPct val="0"/>
              </a:spcBef>
              <a:spcAft>
                <a:spcPct val="0"/>
              </a:spcAft>
              <a:defRPr sz="1200">
                <a:solidFill>
                  <a:schemeClr val="tx1"/>
                </a:solidFill>
                <a:latin typeface="Arial" charset="0"/>
                <a:cs typeface="Arial" charset="0"/>
              </a:defRPr>
            </a:lvl7pPr>
            <a:lvl8pPr marL="3429000" indent="-228600" eaLnBrk="0" fontAlgn="base" hangingPunct="0">
              <a:spcBef>
                <a:spcPct val="0"/>
              </a:spcBef>
              <a:spcAft>
                <a:spcPct val="0"/>
              </a:spcAft>
              <a:defRPr sz="1200">
                <a:solidFill>
                  <a:schemeClr val="tx1"/>
                </a:solidFill>
                <a:latin typeface="Arial" charset="0"/>
                <a:cs typeface="Arial" charset="0"/>
              </a:defRPr>
            </a:lvl8pPr>
            <a:lvl9pPr marL="3886200" indent="-228600" eaLnBrk="0" fontAlgn="base" hangingPunct="0">
              <a:spcBef>
                <a:spcPct val="0"/>
              </a:spcBef>
              <a:spcAft>
                <a:spcPct val="0"/>
              </a:spcAft>
              <a:defRPr sz="1200">
                <a:solidFill>
                  <a:schemeClr val="tx1"/>
                </a:solidFill>
                <a:latin typeface="Arial" charset="0"/>
                <a:cs typeface="Arial" charset="0"/>
              </a:defRPr>
            </a:lvl9pPr>
          </a:lstStyle>
          <a:p>
            <a:pPr algn="ctr" eaLnBrk="1" hangingPunct="1">
              <a:lnSpc>
                <a:spcPts val="1300"/>
              </a:lnSpc>
              <a:defRPr/>
            </a:pPr>
            <a:r>
              <a:rPr lang="ru-RU" sz="1400" b="1" dirty="0" smtClean="0">
                <a:latin typeface="Times New Roman" pitchFamily="18" charset="0"/>
                <a:cs typeface="Times New Roman" pitchFamily="18" charset="0"/>
              </a:rPr>
              <a:t> Правила </a:t>
            </a:r>
            <a:r>
              <a:rPr lang="ru-RU" sz="1400" b="1" dirty="0">
                <a:latin typeface="Times New Roman" pitchFamily="18" charset="0"/>
                <a:cs typeface="Times New Roman" pitchFamily="18" charset="0"/>
              </a:rPr>
              <a:t>предоставления </a:t>
            </a:r>
            <a:r>
              <a:rPr lang="ru-RU" sz="1400" b="1" dirty="0" smtClean="0">
                <a:latin typeface="Times New Roman" pitchFamily="18" charset="0"/>
                <a:cs typeface="Times New Roman" pitchFamily="18" charset="0"/>
              </a:rPr>
              <a:t>КУ</a:t>
            </a:r>
            <a:endParaRPr lang="ru-RU" sz="1400" b="1" dirty="0">
              <a:latin typeface="Times New Roman" pitchFamily="18" charset="0"/>
              <a:cs typeface="Times New Roman" pitchFamily="18" charset="0"/>
            </a:endParaRPr>
          </a:p>
          <a:p>
            <a:pPr algn="ctr" eaLnBrk="1" hangingPunct="1">
              <a:lnSpc>
                <a:spcPts val="1300"/>
              </a:lnSpc>
              <a:defRPr/>
            </a:pPr>
            <a:r>
              <a:rPr lang="ru-RU" sz="1400" b="1" dirty="0" smtClean="0">
                <a:latin typeface="Times New Roman" pitchFamily="18" charset="0"/>
                <a:cs typeface="Times New Roman" pitchFamily="18" charset="0"/>
              </a:rPr>
              <a:t>(</a:t>
            </a:r>
            <a:r>
              <a:rPr lang="ru-RU" sz="1100" dirty="0" smtClean="0">
                <a:latin typeface="Times New Roman" pitchFamily="18" charset="0"/>
                <a:cs typeface="Times New Roman" pitchFamily="18" charset="0"/>
              </a:rPr>
              <a:t>Постановление </a:t>
            </a:r>
            <a:r>
              <a:rPr lang="ru-RU" sz="1100" dirty="0">
                <a:latin typeface="Times New Roman" pitchFamily="18" charset="0"/>
                <a:cs typeface="Times New Roman" pitchFamily="18" charset="0"/>
              </a:rPr>
              <a:t>Правительства РФ </a:t>
            </a:r>
            <a:r>
              <a:rPr lang="ru-RU" sz="1100" dirty="0" smtClean="0">
                <a:latin typeface="Times New Roman" pitchFamily="18" charset="0"/>
                <a:cs typeface="Times New Roman" pitchFamily="18" charset="0"/>
              </a:rPr>
              <a:t>от 06.05.2011 №354 (ред. от 25.12.2015)</a:t>
            </a:r>
          </a:p>
          <a:p>
            <a:pPr algn="ctr" eaLnBrk="1" hangingPunct="1">
              <a:lnSpc>
                <a:spcPts val="1300"/>
              </a:lnSpc>
              <a:defRPr/>
            </a:pPr>
            <a:endParaRPr lang="ru-RU" sz="1400" b="1" dirty="0" smtClean="0">
              <a:latin typeface="Times New Roman" pitchFamily="18" charset="0"/>
              <a:cs typeface="Times New Roman" pitchFamily="18" charset="0"/>
            </a:endParaRPr>
          </a:p>
        </p:txBody>
      </p:sp>
      <p:sp>
        <p:nvSpPr>
          <p:cNvPr id="32" name="AutoShape 23"/>
          <p:cNvSpPr>
            <a:spLocks noChangeArrowheads="1"/>
          </p:cNvSpPr>
          <p:nvPr/>
        </p:nvSpPr>
        <p:spPr bwMode="auto">
          <a:xfrm>
            <a:off x="3314702" y="2772603"/>
            <a:ext cx="2919846" cy="674227"/>
          </a:xfrm>
          <a:prstGeom prst="roundRect">
            <a:avLst>
              <a:gd name="adj" fmla="val 16667"/>
            </a:avLst>
          </a:prstGeom>
          <a:solidFill>
            <a:schemeClr val="bg1"/>
          </a:solidFill>
          <a:ln w="9525">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miter lim="800000"/>
            <a:headEnd/>
            <a:tailEnd/>
          </a:ln>
        </p:spPr>
        <p:txBody>
          <a:bodyPr>
            <a:spAutoFit/>
          </a:bodyPr>
          <a:lstStyle/>
          <a:p>
            <a:pPr algn="ctr">
              <a:lnSpc>
                <a:spcPct val="80000"/>
              </a:lnSpc>
              <a:defRPr/>
            </a:pPr>
            <a:r>
              <a:rPr lang="ru-RU" sz="1400" dirty="0">
                <a:latin typeface="Times New Roman" pitchFamily="18" charset="0"/>
                <a:cs typeface="Times New Roman" pitchFamily="18" charset="0"/>
              </a:rPr>
              <a:t>Подготовка объектов ЖКХ к ОЗП, его начало, прохождение и завершение</a:t>
            </a:r>
          </a:p>
        </p:txBody>
      </p:sp>
      <p:sp>
        <p:nvSpPr>
          <p:cNvPr id="33" name="AutoShape 23"/>
          <p:cNvSpPr>
            <a:spLocks noChangeArrowheads="1"/>
          </p:cNvSpPr>
          <p:nvPr/>
        </p:nvSpPr>
        <p:spPr bwMode="auto">
          <a:xfrm>
            <a:off x="3338466" y="3546861"/>
            <a:ext cx="2919846" cy="674227"/>
          </a:xfrm>
          <a:prstGeom prst="roundRect">
            <a:avLst>
              <a:gd name="adj" fmla="val 16667"/>
            </a:avLst>
          </a:prstGeom>
          <a:solidFill>
            <a:schemeClr val="bg1"/>
          </a:solidFill>
          <a:ln w="9525">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miter lim="800000"/>
            <a:headEnd/>
            <a:tailEnd/>
          </a:ln>
        </p:spPr>
        <p:txBody>
          <a:bodyPr wrap="square">
            <a:spAutoFit/>
          </a:bodyPr>
          <a:lstStyle/>
          <a:p>
            <a:pPr algn="ctr">
              <a:lnSpc>
                <a:spcPct val="80000"/>
              </a:lnSpc>
              <a:defRPr/>
            </a:pPr>
            <a:r>
              <a:rPr lang="ru-RU" sz="1400" dirty="0">
                <a:latin typeface="Times New Roman" pitchFamily="18" charset="0"/>
                <a:cs typeface="Times New Roman" pitchFamily="18" charset="0"/>
              </a:rPr>
              <a:t>Требования к энергосбережению и  повышению энергетической эффективности</a:t>
            </a:r>
          </a:p>
        </p:txBody>
      </p:sp>
      <p:sp>
        <p:nvSpPr>
          <p:cNvPr id="34" name="AutoShape 23"/>
          <p:cNvSpPr>
            <a:spLocks noChangeArrowheads="1"/>
          </p:cNvSpPr>
          <p:nvPr/>
        </p:nvSpPr>
        <p:spPr bwMode="auto">
          <a:xfrm>
            <a:off x="3314702" y="2183578"/>
            <a:ext cx="2919846" cy="483537"/>
          </a:xfrm>
          <a:prstGeom prst="roundRect">
            <a:avLst>
              <a:gd name="adj" fmla="val 16667"/>
            </a:avLst>
          </a:prstGeom>
          <a:solidFill>
            <a:schemeClr val="bg1"/>
          </a:solidFill>
          <a:ln w="9525">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miter lim="800000"/>
            <a:headEnd/>
            <a:tailEnd/>
          </a:ln>
        </p:spPr>
        <p:txBody>
          <a:bodyPr>
            <a:spAutoFit/>
          </a:bodyPr>
          <a:lstStyle/>
          <a:p>
            <a:pPr algn="ctr">
              <a:lnSpc>
                <a:spcPct val="80000"/>
              </a:lnSpc>
              <a:defRPr/>
            </a:pPr>
            <a:r>
              <a:rPr lang="ru-RU" sz="1400" dirty="0">
                <a:latin typeface="Times New Roman" pitchFamily="18" charset="0"/>
                <a:cs typeface="Times New Roman" pitchFamily="18" charset="0"/>
              </a:rPr>
              <a:t>Использование,  сохранность жилфонда </a:t>
            </a:r>
          </a:p>
        </p:txBody>
      </p:sp>
      <p:sp>
        <p:nvSpPr>
          <p:cNvPr id="35" name="AutoShape 23"/>
          <p:cNvSpPr>
            <a:spLocks noChangeArrowheads="1"/>
          </p:cNvSpPr>
          <p:nvPr/>
        </p:nvSpPr>
        <p:spPr bwMode="auto">
          <a:xfrm>
            <a:off x="68732" y="3567149"/>
            <a:ext cx="3099345" cy="1436989"/>
          </a:xfrm>
          <a:prstGeom prst="roundRect">
            <a:avLst>
              <a:gd name="adj" fmla="val 16667"/>
            </a:avLst>
          </a:prstGeom>
          <a:solidFill>
            <a:schemeClr val="bg1"/>
          </a:solidFill>
          <a:ln w="9525">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miter lim="800000"/>
            <a:headEnd/>
            <a:tailEnd/>
          </a:ln>
        </p:spPr>
        <p:txBody>
          <a:bodyPr>
            <a:spAutoFit/>
          </a:bodyPr>
          <a:lstStyle/>
          <a:p>
            <a:pPr>
              <a:lnSpc>
                <a:spcPct val="80000"/>
              </a:lnSpc>
              <a:defRPr/>
            </a:pPr>
            <a:r>
              <a:rPr lang="ru-RU" sz="1400" dirty="0">
                <a:latin typeface="Times New Roman" pitchFamily="18" charset="0"/>
                <a:cs typeface="Times New Roman" pitchFamily="18" charset="0"/>
              </a:rPr>
              <a:t>Правомерность:</a:t>
            </a:r>
          </a:p>
          <a:p>
            <a:pPr marL="285750" indent="-285750">
              <a:lnSpc>
                <a:spcPct val="80000"/>
              </a:lnSpc>
              <a:buFontTx/>
              <a:buChar char="-"/>
              <a:defRPr/>
            </a:pPr>
            <a:r>
              <a:rPr lang="ru-RU" sz="1400" dirty="0">
                <a:latin typeface="Times New Roman" pitchFamily="18" charset="0"/>
                <a:cs typeface="Times New Roman" pitchFamily="18" charset="0"/>
              </a:rPr>
              <a:t>принятия решения о создании ТСЖ,</a:t>
            </a:r>
          </a:p>
          <a:p>
            <a:pPr marL="285750" indent="-285750">
              <a:lnSpc>
                <a:spcPct val="80000"/>
              </a:lnSpc>
              <a:buFontTx/>
              <a:buChar char="-"/>
              <a:defRPr/>
            </a:pPr>
            <a:r>
              <a:rPr lang="ru-RU" sz="1400" dirty="0">
                <a:latin typeface="Times New Roman" pitchFamily="18" charset="0"/>
                <a:cs typeface="Times New Roman" pitchFamily="18" charset="0"/>
              </a:rPr>
              <a:t>избрания правления,</a:t>
            </a:r>
          </a:p>
          <a:p>
            <a:pPr marL="285750" indent="-285750">
              <a:lnSpc>
                <a:spcPct val="80000"/>
              </a:lnSpc>
              <a:buFontTx/>
              <a:buChar char="-"/>
              <a:defRPr/>
            </a:pPr>
            <a:r>
              <a:rPr lang="ru-RU" sz="1400" dirty="0">
                <a:latin typeface="Times New Roman" pitchFamily="18" charset="0"/>
                <a:cs typeface="Times New Roman" pitchFamily="18" charset="0"/>
              </a:rPr>
              <a:t>председателя правления,</a:t>
            </a:r>
          </a:p>
          <a:p>
            <a:pPr>
              <a:lnSpc>
                <a:spcPct val="80000"/>
              </a:lnSpc>
              <a:defRPr/>
            </a:pPr>
            <a:r>
              <a:rPr lang="ru-RU" sz="1400" dirty="0">
                <a:latin typeface="Times New Roman" pitchFamily="18" charset="0"/>
                <a:cs typeface="Times New Roman" pitchFamily="18" charset="0"/>
              </a:rPr>
              <a:t>Соответствие устава ТСЖ требованиям законодательства</a:t>
            </a:r>
          </a:p>
        </p:txBody>
      </p:sp>
      <p:sp>
        <p:nvSpPr>
          <p:cNvPr id="37" name="AutoShape 25"/>
          <p:cNvSpPr>
            <a:spLocks noChangeArrowheads="1"/>
          </p:cNvSpPr>
          <p:nvPr/>
        </p:nvSpPr>
        <p:spPr bwMode="auto">
          <a:xfrm>
            <a:off x="0" y="2930732"/>
            <a:ext cx="3112534" cy="483537"/>
          </a:xfrm>
          <a:prstGeom prst="roundRect">
            <a:avLst>
              <a:gd name="adj" fmla="val 16667"/>
            </a:avLst>
          </a:prstGeom>
          <a:solidFill>
            <a:schemeClr val="bg1"/>
          </a:solidFill>
          <a:ln w="9525">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miter lim="800000"/>
            <a:headEnd/>
            <a:tailEnd/>
          </a:ln>
        </p:spPr>
        <p:txBody>
          <a:bodyPr>
            <a:spAutoFit/>
          </a:bodyPr>
          <a:lstStyle/>
          <a:p>
            <a:pPr algn="ctr">
              <a:lnSpc>
                <a:spcPct val="80000"/>
              </a:lnSpc>
              <a:defRPr/>
            </a:pPr>
            <a:r>
              <a:rPr lang="ru-RU" sz="1400" dirty="0">
                <a:latin typeface="Times New Roman" pitchFamily="18" charset="0"/>
                <a:cs typeface="Times New Roman" pitchFamily="18" charset="0"/>
              </a:rPr>
              <a:t>Соблюдение стандарта раскрытия информации  УО (УК,ТСЖ, ЖСК)</a:t>
            </a:r>
          </a:p>
        </p:txBody>
      </p:sp>
      <p:sp>
        <p:nvSpPr>
          <p:cNvPr id="40" name="AutoShape 24"/>
          <p:cNvSpPr>
            <a:spLocks noChangeArrowheads="1"/>
          </p:cNvSpPr>
          <p:nvPr/>
        </p:nvSpPr>
        <p:spPr bwMode="auto">
          <a:xfrm>
            <a:off x="46384" y="2364544"/>
            <a:ext cx="3112534" cy="292846"/>
          </a:xfrm>
          <a:prstGeom prst="roundRect">
            <a:avLst>
              <a:gd name="adj" fmla="val 16667"/>
            </a:avLst>
          </a:prstGeom>
          <a:solidFill>
            <a:schemeClr val="bg1"/>
          </a:solidFill>
          <a:ln w="9525">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miter lim="800000"/>
            <a:headEnd/>
            <a:tailEnd/>
          </a:ln>
        </p:spPr>
        <p:txBody>
          <a:bodyPr>
            <a:spAutoFit/>
          </a:bodyPr>
          <a:lstStyle/>
          <a:p>
            <a:pPr algn="ctr">
              <a:lnSpc>
                <a:spcPct val="80000"/>
              </a:lnSpc>
              <a:defRPr/>
            </a:pPr>
            <a:r>
              <a:rPr lang="ru-RU" sz="1400" dirty="0">
                <a:latin typeface="Times New Roman" pitchFamily="18" charset="0"/>
                <a:cs typeface="Times New Roman" pitchFamily="18" charset="0"/>
              </a:rPr>
              <a:t>Законность управления УК</a:t>
            </a:r>
          </a:p>
        </p:txBody>
      </p:sp>
      <p:sp>
        <p:nvSpPr>
          <p:cNvPr id="41" name="AutoShape 23"/>
          <p:cNvSpPr>
            <a:spLocks noChangeArrowheads="1"/>
          </p:cNvSpPr>
          <p:nvPr/>
        </p:nvSpPr>
        <p:spPr bwMode="auto">
          <a:xfrm>
            <a:off x="6473666" y="4182974"/>
            <a:ext cx="2581942" cy="864918"/>
          </a:xfrm>
          <a:prstGeom prst="roundRect">
            <a:avLst>
              <a:gd name="adj" fmla="val 16667"/>
            </a:avLst>
          </a:prstGeom>
          <a:solidFill>
            <a:schemeClr val="bg1"/>
          </a:solidFill>
          <a:ln w="9525">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miter lim="800000"/>
            <a:headEnd/>
            <a:tailEnd/>
          </a:ln>
        </p:spPr>
        <p:txBody>
          <a:bodyPr>
            <a:spAutoFit/>
          </a:bodyPr>
          <a:lstStyle/>
          <a:p>
            <a:pPr algn="ctr">
              <a:lnSpc>
                <a:spcPct val="80000"/>
              </a:lnSpc>
              <a:defRPr/>
            </a:pPr>
            <a:r>
              <a:rPr lang="ru-RU" sz="1400" dirty="0">
                <a:latin typeface="Times New Roman" pitchFamily="18" charset="0"/>
                <a:cs typeface="Times New Roman" pitchFamily="18" charset="0"/>
              </a:rPr>
              <a:t>Порядок определения размера, перерасчета и изменения</a:t>
            </a:r>
          </a:p>
          <a:p>
            <a:pPr algn="ctr">
              <a:lnSpc>
                <a:spcPct val="80000"/>
              </a:lnSpc>
              <a:defRPr/>
            </a:pPr>
            <a:r>
              <a:rPr lang="ru-RU" sz="1400" dirty="0">
                <a:latin typeface="Times New Roman" pitchFamily="18" charset="0"/>
                <a:cs typeface="Times New Roman" pitchFamily="18" charset="0"/>
              </a:rPr>
              <a:t>  платы за КУ</a:t>
            </a:r>
          </a:p>
        </p:txBody>
      </p:sp>
      <p:sp>
        <p:nvSpPr>
          <p:cNvPr id="43" name="AutoShape 23"/>
          <p:cNvSpPr>
            <a:spLocks noChangeArrowheads="1"/>
          </p:cNvSpPr>
          <p:nvPr/>
        </p:nvSpPr>
        <p:spPr bwMode="auto">
          <a:xfrm>
            <a:off x="6473666" y="2510968"/>
            <a:ext cx="2584818" cy="483537"/>
          </a:xfrm>
          <a:prstGeom prst="roundRect">
            <a:avLst>
              <a:gd name="adj" fmla="val 16667"/>
            </a:avLst>
          </a:prstGeom>
          <a:solidFill>
            <a:schemeClr val="bg1"/>
          </a:solidFill>
          <a:ln w="9525">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miter lim="800000"/>
            <a:headEnd/>
            <a:tailEnd/>
          </a:ln>
        </p:spPr>
        <p:txBody>
          <a:bodyPr>
            <a:spAutoFit/>
          </a:bodyPr>
          <a:lstStyle/>
          <a:p>
            <a:pPr algn="ctr">
              <a:lnSpc>
                <a:spcPct val="80000"/>
              </a:lnSpc>
              <a:defRPr/>
            </a:pPr>
            <a:r>
              <a:rPr lang="ru-RU" sz="1400" dirty="0">
                <a:latin typeface="Times New Roman" pitchFamily="18" charset="0"/>
                <a:cs typeface="Times New Roman" pitchFamily="18" charset="0"/>
              </a:rPr>
              <a:t>Порядок заключения договора  на предоставление КУ</a:t>
            </a:r>
          </a:p>
        </p:txBody>
      </p:sp>
      <p:sp>
        <p:nvSpPr>
          <p:cNvPr id="44" name="AutoShape 23"/>
          <p:cNvSpPr>
            <a:spLocks noChangeArrowheads="1"/>
          </p:cNvSpPr>
          <p:nvPr/>
        </p:nvSpPr>
        <p:spPr bwMode="auto">
          <a:xfrm>
            <a:off x="6473667" y="3111666"/>
            <a:ext cx="2557950" cy="292846"/>
          </a:xfrm>
          <a:prstGeom prst="roundRect">
            <a:avLst>
              <a:gd name="adj" fmla="val 16667"/>
            </a:avLst>
          </a:prstGeom>
          <a:solidFill>
            <a:schemeClr val="bg1"/>
          </a:solidFill>
          <a:ln w="9525">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miter lim="800000"/>
            <a:headEnd/>
            <a:tailEnd/>
          </a:ln>
        </p:spPr>
        <p:txBody>
          <a:bodyPr>
            <a:spAutoFit/>
          </a:bodyPr>
          <a:lstStyle/>
          <a:p>
            <a:pPr algn="ctr">
              <a:lnSpc>
                <a:spcPct val="80000"/>
              </a:lnSpc>
              <a:defRPr/>
            </a:pPr>
            <a:r>
              <a:rPr lang="ru-RU" sz="1400" dirty="0">
                <a:latin typeface="Times New Roman" pitchFamily="18" charset="0"/>
                <a:cs typeface="Times New Roman" pitchFamily="18" charset="0"/>
              </a:rPr>
              <a:t>Качество предоставления КУ</a:t>
            </a:r>
          </a:p>
        </p:txBody>
      </p:sp>
      <p:cxnSp>
        <p:nvCxnSpPr>
          <p:cNvPr id="5159" name="Прямая соединительная линия 3"/>
          <p:cNvCxnSpPr>
            <a:cxnSpLocks noChangeShapeType="1"/>
          </p:cNvCxnSpPr>
          <p:nvPr/>
        </p:nvCxnSpPr>
        <p:spPr bwMode="auto">
          <a:xfrm flipV="1">
            <a:off x="1572358" y="1506538"/>
            <a:ext cx="5924550" cy="42862"/>
          </a:xfrm>
          <a:prstGeom prst="line">
            <a:avLst/>
          </a:prstGeom>
          <a:noFill/>
          <a:ln w="22225" algn="ctr">
            <a:solidFill>
              <a:srgbClr val="FFFF00"/>
            </a:solidFill>
            <a:round/>
            <a:headEnd/>
            <a:tailEnd/>
          </a:ln>
        </p:spPr>
      </p:cxnSp>
      <p:sp>
        <p:nvSpPr>
          <p:cNvPr id="22" name="AutoShape 23"/>
          <p:cNvSpPr>
            <a:spLocks noChangeArrowheads="1"/>
          </p:cNvSpPr>
          <p:nvPr/>
        </p:nvSpPr>
        <p:spPr bwMode="auto">
          <a:xfrm>
            <a:off x="6474113" y="3545941"/>
            <a:ext cx="2598226" cy="483537"/>
          </a:xfrm>
          <a:prstGeom prst="roundRect">
            <a:avLst>
              <a:gd name="adj" fmla="val 16667"/>
            </a:avLst>
          </a:prstGeom>
          <a:solidFill>
            <a:schemeClr val="bg1"/>
          </a:solidFill>
          <a:ln w="9525">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miter lim="800000"/>
            <a:headEnd/>
            <a:tailEnd/>
          </a:ln>
        </p:spPr>
        <p:txBody>
          <a:bodyPr>
            <a:spAutoFit/>
          </a:bodyPr>
          <a:lstStyle/>
          <a:p>
            <a:pPr algn="ctr">
              <a:lnSpc>
                <a:spcPct val="80000"/>
              </a:lnSpc>
              <a:defRPr/>
            </a:pPr>
            <a:r>
              <a:rPr lang="ru-RU" sz="1400" dirty="0">
                <a:latin typeface="Times New Roman" pitchFamily="18" charset="0"/>
                <a:cs typeface="Times New Roman" pitchFamily="18" charset="0"/>
              </a:rPr>
              <a:t>Порядок приостановления, ограничения КУ</a:t>
            </a:r>
          </a:p>
        </p:txBody>
      </p:sp>
      <p:sp>
        <p:nvSpPr>
          <p:cNvPr id="5163" name="Text Box 7"/>
          <p:cNvSpPr txBox="1">
            <a:spLocks noChangeArrowheads="1"/>
          </p:cNvSpPr>
          <p:nvPr/>
        </p:nvSpPr>
        <p:spPr bwMode="auto">
          <a:xfrm>
            <a:off x="2915816" y="5373216"/>
            <a:ext cx="2539511" cy="954087"/>
          </a:xfrm>
          <a:prstGeom prst="rect">
            <a:avLst/>
          </a:prstGeom>
          <a:noFill/>
          <a:ln w="9525">
            <a:noFill/>
            <a:miter lim="800000"/>
            <a:headEnd/>
            <a:tailEnd/>
          </a:ln>
        </p:spPr>
        <p:txBody>
          <a:bodyPr>
            <a:spAutoFit/>
          </a:bodyPr>
          <a:lstStyle/>
          <a:p>
            <a:pPr>
              <a:lnSpc>
                <a:spcPct val="80000"/>
              </a:lnSpc>
            </a:pPr>
            <a:r>
              <a:rPr lang="ru-RU" sz="1400" b="1" u="sng" dirty="0">
                <a:solidFill>
                  <a:schemeClr val="bg1"/>
                </a:solidFill>
                <a:latin typeface="Times New Roman" pitchFamily="18" charset="0"/>
                <a:cs typeface="Times New Roman" pitchFamily="18" charset="0"/>
              </a:rPr>
              <a:t>Объект Надзора:</a:t>
            </a:r>
          </a:p>
          <a:p>
            <a:pPr>
              <a:lnSpc>
                <a:spcPct val="80000"/>
              </a:lnSpc>
            </a:pPr>
            <a:r>
              <a:rPr lang="ru-RU" sz="1400" dirty="0">
                <a:solidFill>
                  <a:schemeClr val="bg1"/>
                </a:solidFill>
                <a:latin typeface="Times New Roman" pitchFamily="18" charset="0"/>
                <a:cs typeface="Times New Roman" pitchFamily="18" charset="0"/>
              </a:rPr>
              <a:t>Соблюдение требований, установленных нормативными правовыми актами в той или иной сфере надзора</a:t>
            </a:r>
          </a:p>
        </p:txBody>
      </p:sp>
      <p:sp>
        <p:nvSpPr>
          <p:cNvPr id="5164" name="Text Box 7"/>
          <p:cNvSpPr txBox="1">
            <a:spLocks noChangeArrowheads="1"/>
          </p:cNvSpPr>
          <p:nvPr/>
        </p:nvSpPr>
        <p:spPr bwMode="auto">
          <a:xfrm>
            <a:off x="0" y="5214939"/>
            <a:ext cx="2976197" cy="1127125"/>
          </a:xfrm>
          <a:prstGeom prst="rect">
            <a:avLst/>
          </a:prstGeom>
          <a:noFill/>
          <a:ln w="9525">
            <a:noFill/>
            <a:miter lim="800000"/>
            <a:headEnd/>
            <a:tailEnd/>
          </a:ln>
        </p:spPr>
        <p:txBody>
          <a:bodyPr>
            <a:spAutoFit/>
          </a:bodyPr>
          <a:lstStyle/>
          <a:p>
            <a:pPr>
              <a:lnSpc>
                <a:spcPct val="80000"/>
              </a:lnSpc>
            </a:pPr>
            <a:r>
              <a:rPr lang="ru-RU" sz="1400" b="1" u="sng" dirty="0">
                <a:solidFill>
                  <a:schemeClr val="bg1"/>
                </a:solidFill>
                <a:latin typeface="Times New Roman" pitchFamily="18" charset="0"/>
                <a:cs typeface="Times New Roman" pitchFamily="18" charset="0"/>
              </a:rPr>
              <a:t>Субъект Надзора:</a:t>
            </a:r>
          </a:p>
          <a:p>
            <a:pPr>
              <a:lnSpc>
                <a:spcPct val="80000"/>
              </a:lnSpc>
            </a:pPr>
            <a:r>
              <a:rPr lang="ru-RU" sz="1400" dirty="0">
                <a:solidFill>
                  <a:schemeClr val="bg1"/>
                </a:solidFill>
                <a:latin typeface="Times New Roman" pitchFamily="18" charset="0"/>
                <a:cs typeface="Times New Roman" pitchFamily="18" charset="0"/>
              </a:rPr>
              <a:t>- органы государственной власти</a:t>
            </a:r>
          </a:p>
          <a:p>
            <a:pPr>
              <a:lnSpc>
                <a:spcPct val="80000"/>
              </a:lnSpc>
            </a:pPr>
            <a:r>
              <a:rPr lang="ru-RU" sz="1400" dirty="0">
                <a:solidFill>
                  <a:schemeClr val="bg1"/>
                </a:solidFill>
                <a:latin typeface="Times New Roman" pitchFamily="18" charset="0"/>
                <a:cs typeface="Times New Roman" pitchFamily="18" charset="0"/>
              </a:rPr>
              <a:t>- органы местного самоуправления</a:t>
            </a:r>
          </a:p>
          <a:p>
            <a:pPr>
              <a:lnSpc>
                <a:spcPct val="80000"/>
              </a:lnSpc>
            </a:pPr>
            <a:r>
              <a:rPr lang="ru-RU" sz="1400" dirty="0">
                <a:solidFill>
                  <a:schemeClr val="bg1"/>
                </a:solidFill>
                <a:latin typeface="Times New Roman" pitchFamily="18" charset="0"/>
                <a:cs typeface="Times New Roman" pitchFamily="18" charset="0"/>
              </a:rPr>
              <a:t>- юридические лица</a:t>
            </a:r>
          </a:p>
          <a:p>
            <a:pPr>
              <a:lnSpc>
                <a:spcPct val="80000"/>
              </a:lnSpc>
            </a:pPr>
            <a:r>
              <a:rPr lang="ru-RU" sz="1400" dirty="0">
                <a:solidFill>
                  <a:schemeClr val="bg1"/>
                </a:solidFill>
                <a:latin typeface="Times New Roman" pitchFamily="18" charset="0"/>
                <a:cs typeface="Times New Roman" pitchFamily="18" charset="0"/>
              </a:rPr>
              <a:t>- индивидуальные предприниматели</a:t>
            </a:r>
          </a:p>
          <a:p>
            <a:pPr>
              <a:lnSpc>
                <a:spcPct val="80000"/>
              </a:lnSpc>
            </a:pPr>
            <a:r>
              <a:rPr lang="ru-RU" sz="1400" dirty="0">
                <a:solidFill>
                  <a:schemeClr val="bg1"/>
                </a:solidFill>
                <a:latin typeface="Times New Roman" pitchFamily="18" charset="0"/>
                <a:cs typeface="Times New Roman" pitchFamily="18" charset="0"/>
              </a:rPr>
              <a:t>- граждане</a:t>
            </a:r>
          </a:p>
        </p:txBody>
      </p:sp>
      <p:sp>
        <p:nvSpPr>
          <p:cNvPr id="5165" name="Text Box 7"/>
          <p:cNvSpPr txBox="1">
            <a:spLocks noChangeArrowheads="1"/>
          </p:cNvSpPr>
          <p:nvPr/>
        </p:nvSpPr>
        <p:spPr bwMode="auto">
          <a:xfrm>
            <a:off x="7308304" y="5555906"/>
            <a:ext cx="1668030" cy="609398"/>
          </a:xfrm>
          <a:prstGeom prst="rect">
            <a:avLst/>
          </a:prstGeom>
          <a:noFill/>
          <a:ln w="9525">
            <a:noFill/>
            <a:miter lim="800000"/>
            <a:headEnd/>
            <a:tailEnd/>
          </a:ln>
        </p:spPr>
        <p:txBody>
          <a:bodyPr wrap="square">
            <a:spAutoFit/>
          </a:bodyPr>
          <a:lstStyle/>
          <a:p>
            <a:pPr>
              <a:lnSpc>
                <a:spcPct val="80000"/>
              </a:lnSpc>
            </a:pPr>
            <a:r>
              <a:rPr lang="ru-RU" sz="1400" b="1" u="sng" dirty="0">
                <a:solidFill>
                  <a:schemeClr val="bg1"/>
                </a:solidFill>
                <a:latin typeface="Times New Roman" pitchFamily="18" charset="0"/>
                <a:cs typeface="Times New Roman" pitchFamily="18" charset="0"/>
              </a:rPr>
              <a:t>Виды проверок:</a:t>
            </a:r>
          </a:p>
          <a:p>
            <a:pPr>
              <a:lnSpc>
                <a:spcPct val="80000"/>
              </a:lnSpc>
            </a:pPr>
            <a:r>
              <a:rPr lang="ru-RU" sz="1400" b="1" dirty="0">
                <a:solidFill>
                  <a:schemeClr val="bg1"/>
                </a:solidFill>
                <a:latin typeface="Times New Roman" pitchFamily="18" charset="0"/>
                <a:cs typeface="Times New Roman" pitchFamily="18" charset="0"/>
              </a:rPr>
              <a:t>- </a:t>
            </a:r>
            <a:r>
              <a:rPr lang="ru-RU" sz="1400" dirty="0">
                <a:solidFill>
                  <a:schemeClr val="bg1"/>
                </a:solidFill>
                <a:latin typeface="Times New Roman" pitchFamily="18" charset="0"/>
                <a:cs typeface="Times New Roman" pitchFamily="18" charset="0"/>
              </a:rPr>
              <a:t>плановые</a:t>
            </a:r>
          </a:p>
          <a:p>
            <a:pPr>
              <a:lnSpc>
                <a:spcPct val="80000"/>
              </a:lnSpc>
            </a:pPr>
            <a:r>
              <a:rPr lang="ru-RU" sz="1400" dirty="0">
                <a:solidFill>
                  <a:schemeClr val="bg1"/>
                </a:solidFill>
                <a:latin typeface="Times New Roman" pitchFamily="18" charset="0"/>
                <a:cs typeface="Times New Roman" pitchFamily="18" charset="0"/>
              </a:rPr>
              <a:t>- внеплановые</a:t>
            </a:r>
          </a:p>
        </p:txBody>
      </p:sp>
      <p:sp>
        <p:nvSpPr>
          <p:cNvPr id="5166" name="Text Box 7"/>
          <p:cNvSpPr txBox="1">
            <a:spLocks noChangeArrowheads="1"/>
          </p:cNvSpPr>
          <p:nvPr/>
        </p:nvSpPr>
        <p:spPr bwMode="auto">
          <a:xfrm>
            <a:off x="5436096" y="5355233"/>
            <a:ext cx="2187820" cy="954087"/>
          </a:xfrm>
          <a:prstGeom prst="rect">
            <a:avLst/>
          </a:prstGeom>
          <a:noFill/>
          <a:ln w="9525">
            <a:noFill/>
            <a:miter lim="800000"/>
            <a:headEnd/>
            <a:tailEnd/>
          </a:ln>
        </p:spPr>
        <p:txBody>
          <a:bodyPr>
            <a:spAutoFit/>
          </a:bodyPr>
          <a:lstStyle/>
          <a:p>
            <a:pPr>
              <a:lnSpc>
                <a:spcPct val="80000"/>
              </a:lnSpc>
            </a:pPr>
            <a:r>
              <a:rPr lang="ru-RU" sz="1400" b="1" u="sng" dirty="0">
                <a:solidFill>
                  <a:schemeClr val="bg1"/>
                </a:solidFill>
                <a:latin typeface="Times New Roman" pitchFamily="18" charset="0"/>
                <a:cs typeface="Times New Roman" pitchFamily="18" charset="0"/>
              </a:rPr>
              <a:t>Субъекты взаимодействия:</a:t>
            </a:r>
          </a:p>
          <a:p>
            <a:pPr>
              <a:lnSpc>
                <a:spcPct val="80000"/>
              </a:lnSpc>
            </a:pPr>
            <a:r>
              <a:rPr lang="ru-RU" sz="1400" dirty="0">
                <a:solidFill>
                  <a:schemeClr val="bg1"/>
                </a:solidFill>
                <a:latin typeface="Times New Roman" pitchFamily="18" charset="0"/>
                <a:cs typeface="Times New Roman" pitchFamily="18" charset="0"/>
              </a:rPr>
              <a:t>население, УО, </a:t>
            </a:r>
          </a:p>
          <a:p>
            <a:pPr>
              <a:lnSpc>
                <a:spcPct val="80000"/>
              </a:lnSpc>
            </a:pPr>
            <a:r>
              <a:rPr lang="ru-RU" sz="1400" dirty="0">
                <a:solidFill>
                  <a:schemeClr val="bg1"/>
                </a:solidFill>
                <a:latin typeface="Times New Roman" pitchFamily="18" charset="0"/>
                <a:cs typeface="Times New Roman" pitchFamily="18" charset="0"/>
              </a:rPr>
              <a:t>прокуратура, РСО, </a:t>
            </a:r>
          </a:p>
          <a:p>
            <a:pPr>
              <a:lnSpc>
                <a:spcPct val="80000"/>
              </a:lnSpc>
            </a:pPr>
            <a:r>
              <a:rPr lang="ru-RU" sz="1400" dirty="0" err="1">
                <a:solidFill>
                  <a:schemeClr val="bg1"/>
                </a:solidFill>
                <a:latin typeface="Times New Roman" pitchFamily="18" charset="0"/>
                <a:cs typeface="Times New Roman" pitchFamily="18" charset="0"/>
              </a:rPr>
              <a:t>ОМСу</a:t>
            </a:r>
            <a:r>
              <a:rPr lang="ru-RU" sz="1400" dirty="0">
                <a:solidFill>
                  <a:schemeClr val="bg1"/>
                </a:solidFill>
                <a:latin typeface="Times New Roman" pitchFamily="18" charset="0"/>
                <a:cs typeface="Times New Roman" pitchFamily="18" charset="0"/>
              </a:rPr>
              <a:t>, ИОГВ</a:t>
            </a:r>
          </a:p>
        </p:txBody>
      </p:sp>
      <p:sp>
        <p:nvSpPr>
          <p:cNvPr id="27" name="AutoShape 23"/>
          <p:cNvSpPr>
            <a:spLocks noChangeArrowheads="1"/>
          </p:cNvSpPr>
          <p:nvPr/>
        </p:nvSpPr>
        <p:spPr bwMode="auto">
          <a:xfrm>
            <a:off x="3338466" y="4293096"/>
            <a:ext cx="2919846" cy="1055608"/>
          </a:xfrm>
          <a:prstGeom prst="roundRect">
            <a:avLst>
              <a:gd name="adj" fmla="val 16667"/>
            </a:avLst>
          </a:prstGeom>
          <a:solidFill>
            <a:schemeClr val="bg1"/>
          </a:solidFill>
          <a:ln w="9525">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miter lim="800000"/>
            <a:headEnd/>
            <a:tailEnd/>
          </a:ln>
        </p:spPr>
        <p:txBody>
          <a:bodyPr wrap="square">
            <a:spAutoFit/>
          </a:bodyPr>
          <a:lstStyle/>
          <a:p>
            <a:pPr algn="ctr">
              <a:lnSpc>
                <a:spcPct val="80000"/>
              </a:lnSpc>
              <a:defRPr/>
            </a:pPr>
            <a:r>
              <a:rPr lang="ru-RU" sz="1400" dirty="0">
                <a:latin typeface="Times New Roman" pitchFamily="18" charset="0"/>
                <a:cs typeface="Times New Roman" pitchFamily="18" charset="0"/>
              </a:rPr>
              <a:t>Переустройство, перепланировка, признание помещений жилыми, признание помещений и МКД непригодными для проживания, аварийными</a:t>
            </a:r>
          </a:p>
        </p:txBody>
      </p:sp>
    </p:spTree>
  </p:cSld>
  <p:clrMapOvr>
    <a:masterClrMapping/>
  </p:clrMapOvr>
  <p:transition spd="slow">
    <p:fad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4"/>
          <p:cNvSpPr txBox="1">
            <a:spLocks noChangeArrowheads="1"/>
          </p:cNvSpPr>
          <p:nvPr/>
        </p:nvSpPr>
        <p:spPr bwMode="auto">
          <a:xfrm>
            <a:off x="112835" y="196850"/>
            <a:ext cx="8918331" cy="400050"/>
          </a:xfrm>
          <a:prstGeom prst="rect">
            <a:avLst/>
          </a:prstGeom>
          <a:solidFill>
            <a:srgbClr val="FFFF00"/>
          </a:solidFill>
          <a:ln w="9525">
            <a:noFill/>
            <a:miter lim="800000"/>
            <a:headEnd/>
            <a:tailEnd/>
          </a:ln>
        </p:spPr>
        <p:txBody>
          <a:bodyPr>
            <a:spAutoFit/>
          </a:bodyPr>
          <a:lstStyle/>
          <a:p>
            <a:pPr algn="ctr"/>
            <a:r>
              <a:rPr lang="ru-RU" sz="2000" b="1">
                <a:latin typeface="Times New Roman" pitchFamily="18" charset="0"/>
                <a:cs typeface="Times New Roman" pitchFamily="18" charset="0"/>
              </a:rPr>
              <a:t>Проверка законности управления МКД УО (УК, ТСЖ)</a:t>
            </a:r>
          </a:p>
        </p:txBody>
      </p:sp>
      <p:sp>
        <p:nvSpPr>
          <p:cNvPr id="6147" name="TextBox 5"/>
          <p:cNvSpPr txBox="1">
            <a:spLocks noChangeArrowheads="1"/>
          </p:cNvSpPr>
          <p:nvPr/>
        </p:nvSpPr>
        <p:spPr bwMode="auto">
          <a:xfrm>
            <a:off x="0" y="1958975"/>
            <a:ext cx="9144000" cy="338138"/>
          </a:xfrm>
          <a:prstGeom prst="rect">
            <a:avLst/>
          </a:prstGeom>
          <a:solidFill>
            <a:schemeClr val="bg1"/>
          </a:solidFill>
          <a:ln w="9525">
            <a:noFill/>
            <a:miter lim="800000"/>
            <a:headEnd/>
            <a:tailEnd/>
          </a:ln>
        </p:spPr>
        <p:txBody>
          <a:bodyPr>
            <a:spAutoFit/>
          </a:bodyPr>
          <a:lstStyle/>
          <a:p>
            <a:pPr algn="ctr"/>
            <a:r>
              <a:rPr lang="ru-RU" sz="1600" b="1">
                <a:latin typeface="Times New Roman" pitchFamily="18" charset="0"/>
                <a:cs typeface="Times New Roman" pitchFamily="18" charset="0"/>
              </a:rPr>
              <a:t>Основания проверки</a:t>
            </a:r>
          </a:p>
        </p:txBody>
      </p:sp>
      <p:sp>
        <p:nvSpPr>
          <p:cNvPr id="6148" name="TextBox 11"/>
          <p:cNvSpPr txBox="1">
            <a:spLocks noChangeArrowheads="1"/>
          </p:cNvSpPr>
          <p:nvPr/>
        </p:nvSpPr>
        <p:spPr bwMode="auto">
          <a:xfrm>
            <a:off x="-1" y="2730406"/>
            <a:ext cx="9144001" cy="338554"/>
          </a:xfrm>
          <a:prstGeom prst="rect">
            <a:avLst/>
          </a:prstGeom>
          <a:noFill/>
          <a:ln w="9525">
            <a:noFill/>
            <a:miter lim="800000"/>
            <a:headEnd/>
            <a:tailEnd/>
          </a:ln>
        </p:spPr>
        <p:txBody>
          <a:bodyPr wrap="square">
            <a:spAutoFit/>
          </a:bodyPr>
          <a:lstStyle/>
          <a:p>
            <a:pPr algn="ctr">
              <a:buFont typeface="Arial" pitchFamily="34" charset="0"/>
              <a:buNone/>
            </a:pPr>
            <a:r>
              <a:rPr lang="ru-RU" sz="1600" dirty="0">
                <a:solidFill>
                  <a:schemeClr val="bg1"/>
                </a:solidFill>
                <a:latin typeface="Times New Roman" pitchFamily="18" charset="0"/>
                <a:cs typeface="Times New Roman" pitchFamily="18" charset="0"/>
              </a:rPr>
              <a:t>Обращения собственников, </a:t>
            </a:r>
            <a:r>
              <a:rPr lang="ru-RU" sz="1600" dirty="0" smtClean="0">
                <a:solidFill>
                  <a:schemeClr val="bg1"/>
                </a:solidFill>
                <a:latin typeface="Times New Roman" pitchFamily="18" charset="0"/>
                <a:cs typeface="Times New Roman" pitchFamily="18" charset="0"/>
              </a:rPr>
              <a:t>ЖК  </a:t>
            </a:r>
            <a:r>
              <a:rPr lang="ru-RU" sz="1600" dirty="0" smtClean="0">
                <a:solidFill>
                  <a:schemeClr val="bg1"/>
                </a:solidFill>
                <a:latin typeface="Times New Roman" pitchFamily="18" charset="0"/>
                <a:cs typeface="Times New Roman" pitchFamily="18" charset="0"/>
              </a:rPr>
              <a:t>РФ </a:t>
            </a:r>
            <a:r>
              <a:rPr lang="ru-RU" sz="1600" dirty="0" smtClean="0">
                <a:solidFill>
                  <a:schemeClr val="bg1"/>
                </a:solidFill>
                <a:latin typeface="Times New Roman" pitchFamily="18" charset="0"/>
                <a:cs typeface="Times New Roman" pitchFamily="18" charset="0"/>
              </a:rPr>
              <a:t>(</a:t>
            </a:r>
            <a:r>
              <a:rPr lang="ru-RU" sz="1600" dirty="0" smtClean="0">
                <a:solidFill>
                  <a:schemeClr val="bg1"/>
                </a:solidFill>
                <a:latin typeface="Times New Roman" pitchFamily="18" charset="0"/>
                <a:cs typeface="Times New Roman" pitchFamily="18" charset="0"/>
              </a:rPr>
              <a:t>с изменениями и дополнениями)</a:t>
            </a:r>
            <a:endParaRPr lang="ru-RU" sz="1600" dirty="0">
              <a:solidFill>
                <a:schemeClr val="bg1"/>
              </a:solidFill>
              <a:latin typeface="Times New Roman" pitchFamily="18" charset="0"/>
              <a:cs typeface="Times New Roman" pitchFamily="18" charset="0"/>
            </a:endParaRPr>
          </a:p>
        </p:txBody>
      </p:sp>
      <p:sp>
        <p:nvSpPr>
          <p:cNvPr id="6149" name="TextBox 5"/>
          <p:cNvSpPr txBox="1">
            <a:spLocks noChangeArrowheads="1"/>
          </p:cNvSpPr>
          <p:nvPr/>
        </p:nvSpPr>
        <p:spPr bwMode="auto">
          <a:xfrm>
            <a:off x="0" y="4252914"/>
            <a:ext cx="9108831" cy="338137"/>
          </a:xfrm>
          <a:prstGeom prst="rect">
            <a:avLst/>
          </a:prstGeom>
          <a:solidFill>
            <a:schemeClr val="bg1"/>
          </a:solidFill>
          <a:ln w="9525">
            <a:noFill/>
            <a:miter lim="800000"/>
            <a:headEnd/>
            <a:tailEnd/>
          </a:ln>
        </p:spPr>
        <p:txBody>
          <a:bodyPr>
            <a:spAutoFit/>
          </a:bodyPr>
          <a:lstStyle/>
          <a:p>
            <a:pPr algn="ctr"/>
            <a:r>
              <a:rPr lang="ru-RU" sz="1600" b="1" dirty="0">
                <a:latin typeface="Times New Roman" pitchFamily="18" charset="0"/>
                <a:cs typeface="Times New Roman" pitchFamily="18" charset="0"/>
              </a:rPr>
              <a:t>Санкции при выявлении нарушений</a:t>
            </a:r>
          </a:p>
        </p:txBody>
      </p:sp>
      <p:sp>
        <p:nvSpPr>
          <p:cNvPr id="6150" name="TextBox 11"/>
          <p:cNvSpPr txBox="1">
            <a:spLocks noChangeArrowheads="1"/>
          </p:cNvSpPr>
          <p:nvPr/>
        </p:nvSpPr>
        <p:spPr bwMode="auto">
          <a:xfrm>
            <a:off x="-24912" y="4941889"/>
            <a:ext cx="9168912" cy="338137"/>
          </a:xfrm>
          <a:prstGeom prst="rect">
            <a:avLst/>
          </a:prstGeom>
          <a:noFill/>
          <a:ln w="9525">
            <a:noFill/>
            <a:miter lim="800000"/>
            <a:headEnd/>
            <a:tailEnd/>
          </a:ln>
        </p:spPr>
        <p:txBody>
          <a:bodyPr>
            <a:spAutoFit/>
          </a:bodyPr>
          <a:lstStyle/>
          <a:p>
            <a:pPr algn="ctr">
              <a:buFont typeface="Arial" pitchFamily="34" charset="0"/>
              <a:buNone/>
            </a:pPr>
            <a:r>
              <a:rPr lang="ru-RU" sz="1600" dirty="0">
                <a:solidFill>
                  <a:schemeClr val="bg1"/>
                </a:solidFill>
                <a:latin typeface="Times New Roman" pitchFamily="18" charset="0"/>
                <a:cs typeface="Times New Roman" pitchFamily="18" charset="0"/>
              </a:rPr>
              <a:t>Обращение в суд с иском о расторжении договора управления (</a:t>
            </a:r>
            <a:r>
              <a:rPr lang="ru-RU" sz="1600" dirty="0" err="1">
                <a:solidFill>
                  <a:schemeClr val="bg1"/>
                </a:solidFill>
                <a:latin typeface="Times New Roman" pitchFamily="18" charset="0"/>
                <a:cs typeface="Times New Roman" pitchFamily="18" charset="0"/>
              </a:rPr>
              <a:t>суд.практика</a:t>
            </a:r>
            <a:r>
              <a:rPr lang="ru-RU" sz="1600" dirty="0">
                <a:solidFill>
                  <a:schemeClr val="bg1"/>
                </a:solidFill>
                <a:latin typeface="Times New Roman" pitchFamily="18" charset="0"/>
                <a:cs typeface="Times New Roman" pitchFamily="18" charset="0"/>
              </a:rPr>
              <a:t> не сложилась)</a:t>
            </a:r>
          </a:p>
        </p:txBody>
      </p:sp>
      <p:sp>
        <p:nvSpPr>
          <p:cNvPr id="6151" name="TextBox 5"/>
          <p:cNvSpPr txBox="1">
            <a:spLocks noChangeArrowheads="1"/>
          </p:cNvSpPr>
          <p:nvPr/>
        </p:nvSpPr>
        <p:spPr bwMode="auto">
          <a:xfrm>
            <a:off x="10259" y="5432426"/>
            <a:ext cx="9133742" cy="339725"/>
          </a:xfrm>
          <a:prstGeom prst="rect">
            <a:avLst/>
          </a:prstGeom>
          <a:solidFill>
            <a:schemeClr val="bg1"/>
          </a:solidFill>
          <a:ln w="9525">
            <a:noFill/>
            <a:miter lim="800000"/>
            <a:headEnd/>
            <a:tailEnd/>
          </a:ln>
        </p:spPr>
        <p:txBody>
          <a:bodyPr wrap="square">
            <a:spAutoFit/>
          </a:bodyPr>
          <a:lstStyle/>
          <a:p>
            <a:pPr algn="ctr"/>
            <a:r>
              <a:rPr lang="ru-RU" sz="1600" b="1">
                <a:latin typeface="Times New Roman" pitchFamily="18" charset="0"/>
                <a:cs typeface="Times New Roman" pitchFamily="18" charset="0"/>
              </a:rPr>
              <a:t>Действия по устранению нарушений - взаимодействие с ОМСу</a:t>
            </a:r>
          </a:p>
        </p:txBody>
      </p:sp>
      <p:sp>
        <p:nvSpPr>
          <p:cNvPr id="6152" name="TextBox 11"/>
          <p:cNvSpPr txBox="1">
            <a:spLocks noChangeArrowheads="1"/>
          </p:cNvSpPr>
          <p:nvPr/>
        </p:nvSpPr>
        <p:spPr bwMode="auto">
          <a:xfrm>
            <a:off x="-64477" y="6140450"/>
            <a:ext cx="9144000" cy="338138"/>
          </a:xfrm>
          <a:prstGeom prst="rect">
            <a:avLst/>
          </a:prstGeom>
          <a:noFill/>
          <a:ln w="9525">
            <a:noFill/>
            <a:miter lim="800000"/>
            <a:headEnd/>
            <a:tailEnd/>
          </a:ln>
        </p:spPr>
        <p:txBody>
          <a:bodyPr>
            <a:spAutoFit/>
          </a:bodyPr>
          <a:lstStyle/>
          <a:p>
            <a:pPr algn="ctr">
              <a:buFont typeface="Arial" pitchFamily="34" charset="0"/>
              <a:buNone/>
            </a:pPr>
            <a:r>
              <a:rPr lang="ru-RU" sz="1600" dirty="0">
                <a:solidFill>
                  <a:schemeClr val="bg1"/>
                </a:solidFill>
                <a:latin typeface="Times New Roman" pitchFamily="18" charset="0"/>
                <a:cs typeface="Times New Roman" pitchFamily="18" charset="0"/>
              </a:rPr>
              <a:t>Информирование </a:t>
            </a:r>
            <a:r>
              <a:rPr lang="ru-RU" sz="1600" dirty="0" err="1">
                <a:solidFill>
                  <a:schemeClr val="bg1"/>
                </a:solidFill>
                <a:latin typeface="Times New Roman" pitchFamily="18" charset="0"/>
                <a:cs typeface="Times New Roman" pitchFamily="18" charset="0"/>
              </a:rPr>
              <a:t>ОМСу</a:t>
            </a:r>
            <a:r>
              <a:rPr lang="ru-RU" sz="1600" dirty="0">
                <a:solidFill>
                  <a:schemeClr val="bg1"/>
                </a:solidFill>
                <a:latin typeface="Times New Roman" pitchFamily="18" charset="0"/>
                <a:cs typeface="Times New Roman" pitchFamily="18" charset="0"/>
              </a:rPr>
              <a:t> о фактах отсутствия выбора способа управления и или его реализации.</a:t>
            </a:r>
          </a:p>
        </p:txBody>
      </p:sp>
      <p:sp>
        <p:nvSpPr>
          <p:cNvPr id="6153" name="Стрелка вниз 34"/>
          <p:cNvSpPr>
            <a:spLocks noChangeArrowheads="1"/>
          </p:cNvSpPr>
          <p:nvPr/>
        </p:nvSpPr>
        <p:spPr bwMode="auto">
          <a:xfrm>
            <a:off x="4331677" y="2285993"/>
            <a:ext cx="410308" cy="451163"/>
          </a:xfrm>
          <a:prstGeom prst="downArrow">
            <a:avLst>
              <a:gd name="adj1" fmla="val 50000"/>
              <a:gd name="adj2" fmla="val 50000"/>
            </a:avLst>
          </a:prstGeom>
          <a:solidFill>
            <a:srgbClr val="CCFFFF">
              <a:alpha val="67058"/>
            </a:srgbClr>
          </a:solidFill>
          <a:ln w="22225" algn="ctr">
            <a:solidFill>
              <a:schemeClr val="hlink"/>
            </a:solidFill>
            <a:round/>
            <a:headEnd/>
            <a:tailEnd/>
          </a:ln>
        </p:spPr>
        <p:txBody>
          <a:bodyPr lIns="36000" tIns="36000" rIns="36000" bIns="36000">
            <a:spAutoFit/>
          </a:bodyPr>
          <a:lstStyle/>
          <a:p>
            <a:endParaRPr lang="ru-RU"/>
          </a:p>
        </p:txBody>
      </p:sp>
      <p:sp>
        <p:nvSpPr>
          <p:cNvPr id="6154" name="Стрелка вниз 35"/>
          <p:cNvSpPr>
            <a:spLocks noChangeArrowheads="1"/>
          </p:cNvSpPr>
          <p:nvPr/>
        </p:nvSpPr>
        <p:spPr bwMode="auto">
          <a:xfrm>
            <a:off x="4440115" y="5776914"/>
            <a:ext cx="410308" cy="451163"/>
          </a:xfrm>
          <a:prstGeom prst="downArrow">
            <a:avLst>
              <a:gd name="adj1" fmla="val 50000"/>
              <a:gd name="adj2" fmla="val 50000"/>
            </a:avLst>
          </a:prstGeom>
          <a:solidFill>
            <a:srgbClr val="CCFFFF">
              <a:alpha val="67058"/>
            </a:srgbClr>
          </a:solidFill>
          <a:ln w="22225" algn="ctr">
            <a:solidFill>
              <a:schemeClr val="hlink"/>
            </a:solidFill>
            <a:round/>
            <a:headEnd/>
            <a:tailEnd/>
          </a:ln>
        </p:spPr>
        <p:txBody>
          <a:bodyPr lIns="36000" tIns="36000" rIns="36000" bIns="36000">
            <a:spAutoFit/>
          </a:bodyPr>
          <a:lstStyle/>
          <a:p>
            <a:endParaRPr lang="ru-RU"/>
          </a:p>
        </p:txBody>
      </p:sp>
      <p:sp>
        <p:nvSpPr>
          <p:cNvPr id="6155" name="Стрелка вниз 36"/>
          <p:cNvSpPr>
            <a:spLocks noChangeArrowheads="1"/>
          </p:cNvSpPr>
          <p:nvPr/>
        </p:nvSpPr>
        <p:spPr bwMode="auto">
          <a:xfrm>
            <a:off x="4378570" y="4595814"/>
            <a:ext cx="408843" cy="451163"/>
          </a:xfrm>
          <a:prstGeom prst="downArrow">
            <a:avLst>
              <a:gd name="adj1" fmla="val 50000"/>
              <a:gd name="adj2" fmla="val 50000"/>
            </a:avLst>
          </a:prstGeom>
          <a:solidFill>
            <a:srgbClr val="CCFFFF">
              <a:alpha val="67058"/>
            </a:srgbClr>
          </a:solidFill>
          <a:ln w="22225" algn="ctr">
            <a:solidFill>
              <a:schemeClr val="hlink"/>
            </a:solidFill>
            <a:round/>
            <a:headEnd/>
            <a:tailEnd/>
          </a:ln>
        </p:spPr>
        <p:txBody>
          <a:bodyPr lIns="36000" tIns="36000" rIns="36000" bIns="36000">
            <a:spAutoFit/>
          </a:bodyPr>
          <a:lstStyle/>
          <a:p>
            <a:endParaRPr lang="ru-RU"/>
          </a:p>
        </p:txBody>
      </p:sp>
      <p:sp>
        <p:nvSpPr>
          <p:cNvPr id="6157" name="TextBox 5"/>
          <p:cNvSpPr txBox="1">
            <a:spLocks noChangeArrowheads="1"/>
          </p:cNvSpPr>
          <p:nvPr/>
        </p:nvSpPr>
        <p:spPr bwMode="auto">
          <a:xfrm>
            <a:off x="467544" y="1338263"/>
            <a:ext cx="7870494" cy="584775"/>
          </a:xfrm>
          <a:prstGeom prst="rect">
            <a:avLst/>
          </a:prstGeom>
          <a:noFill/>
          <a:ln w="9525">
            <a:noFill/>
            <a:miter lim="800000"/>
            <a:headEnd/>
            <a:tailEnd/>
          </a:ln>
        </p:spPr>
        <p:txBody>
          <a:bodyPr wrap="square">
            <a:spAutoFit/>
          </a:bodyPr>
          <a:lstStyle/>
          <a:p>
            <a:pPr marL="285750" indent="-285750" algn="just">
              <a:buFont typeface="Arial" pitchFamily="34" charset="0"/>
              <a:buChar char="•"/>
            </a:pPr>
            <a:r>
              <a:rPr lang="ru-RU" sz="1600" dirty="0">
                <a:solidFill>
                  <a:schemeClr val="bg1"/>
                </a:solidFill>
                <a:latin typeface="Times New Roman" pitchFamily="18" charset="0"/>
                <a:cs typeface="Times New Roman" pitchFamily="18" charset="0"/>
              </a:rPr>
              <a:t> соблюдение собственниками процедуры выбора УК, установленной ЖК</a:t>
            </a:r>
          </a:p>
          <a:p>
            <a:pPr marL="285750" indent="-285750" algn="just">
              <a:buFont typeface="Arial" pitchFamily="34" charset="0"/>
              <a:buChar char="•"/>
            </a:pPr>
            <a:r>
              <a:rPr lang="ru-RU" sz="1600" dirty="0">
                <a:solidFill>
                  <a:schemeClr val="bg1"/>
                </a:solidFill>
                <a:latin typeface="Times New Roman" pitchFamily="18" charset="0"/>
                <a:cs typeface="Times New Roman" pitchFamily="18" charset="0"/>
              </a:rPr>
              <a:t>наличие у УК права управления</a:t>
            </a:r>
          </a:p>
        </p:txBody>
      </p:sp>
      <p:sp>
        <p:nvSpPr>
          <p:cNvPr id="6158" name="TextBox 5"/>
          <p:cNvSpPr txBox="1">
            <a:spLocks noChangeArrowheads="1"/>
          </p:cNvSpPr>
          <p:nvPr/>
        </p:nvSpPr>
        <p:spPr bwMode="auto">
          <a:xfrm>
            <a:off x="0" y="731839"/>
            <a:ext cx="9144000" cy="338137"/>
          </a:xfrm>
          <a:prstGeom prst="rect">
            <a:avLst/>
          </a:prstGeom>
          <a:solidFill>
            <a:schemeClr val="bg1"/>
          </a:solidFill>
          <a:ln w="9525">
            <a:noFill/>
            <a:miter lim="800000"/>
            <a:headEnd/>
            <a:tailEnd/>
          </a:ln>
        </p:spPr>
        <p:txBody>
          <a:bodyPr>
            <a:spAutoFit/>
          </a:bodyPr>
          <a:lstStyle/>
          <a:p>
            <a:pPr algn="ctr"/>
            <a:r>
              <a:rPr lang="ru-RU" sz="1600" b="1">
                <a:latin typeface="Times New Roman" pitchFamily="18" charset="0"/>
                <a:cs typeface="Times New Roman" pitchFamily="18" charset="0"/>
              </a:rPr>
              <a:t>Предмет проверки</a:t>
            </a:r>
          </a:p>
        </p:txBody>
      </p:sp>
      <p:sp>
        <p:nvSpPr>
          <p:cNvPr id="6159" name="Стрелка вниз 34"/>
          <p:cNvSpPr>
            <a:spLocks noChangeArrowheads="1"/>
          </p:cNvSpPr>
          <p:nvPr/>
        </p:nvSpPr>
        <p:spPr bwMode="auto">
          <a:xfrm>
            <a:off x="4333143" y="1069976"/>
            <a:ext cx="410308" cy="451163"/>
          </a:xfrm>
          <a:prstGeom prst="downArrow">
            <a:avLst>
              <a:gd name="adj1" fmla="val 50000"/>
              <a:gd name="adj2" fmla="val 50000"/>
            </a:avLst>
          </a:prstGeom>
          <a:solidFill>
            <a:srgbClr val="CCFFFF">
              <a:alpha val="67058"/>
            </a:srgbClr>
          </a:solidFill>
          <a:ln w="22225" algn="ctr">
            <a:solidFill>
              <a:schemeClr val="hlink"/>
            </a:solidFill>
            <a:round/>
            <a:headEnd/>
            <a:tailEnd/>
          </a:ln>
        </p:spPr>
        <p:txBody>
          <a:bodyPr lIns="36000" tIns="36000" rIns="36000" bIns="36000">
            <a:spAutoFit/>
          </a:bodyPr>
          <a:lstStyle/>
          <a:p>
            <a:endParaRPr lang="ru-RU"/>
          </a:p>
        </p:txBody>
      </p:sp>
      <p:sp>
        <p:nvSpPr>
          <p:cNvPr id="6160" name="TextBox 5"/>
          <p:cNvSpPr txBox="1">
            <a:spLocks noChangeArrowheads="1"/>
          </p:cNvSpPr>
          <p:nvPr/>
        </p:nvSpPr>
        <p:spPr bwMode="auto">
          <a:xfrm>
            <a:off x="1" y="3117850"/>
            <a:ext cx="9100007" cy="338138"/>
          </a:xfrm>
          <a:prstGeom prst="rect">
            <a:avLst/>
          </a:prstGeom>
          <a:solidFill>
            <a:schemeClr val="bg1"/>
          </a:solidFill>
          <a:ln w="9525">
            <a:noFill/>
            <a:miter lim="800000"/>
            <a:headEnd/>
            <a:tailEnd/>
          </a:ln>
        </p:spPr>
        <p:txBody>
          <a:bodyPr wrap="square">
            <a:spAutoFit/>
          </a:bodyPr>
          <a:lstStyle/>
          <a:p>
            <a:pPr algn="ctr"/>
            <a:r>
              <a:rPr lang="ru-RU" sz="1600" b="1">
                <a:latin typeface="Times New Roman" pitchFamily="18" charset="0"/>
                <a:cs typeface="Times New Roman" pitchFamily="18" charset="0"/>
              </a:rPr>
              <a:t>Результат</a:t>
            </a:r>
          </a:p>
        </p:txBody>
      </p:sp>
      <p:sp>
        <p:nvSpPr>
          <p:cNvPr id="6161" name="TextBox 11"/>
          <p:cNvSpPr txBox="1">
            <a:spLocks noChangeArrowheads="1"/>
          </p:cNvSpPr>
          <p:nvPr/>
        </p:nvSpPr>
        <p:spPr bwMode="auto">
          <a:xfrm>
            <a:off x="-35169" y="3790950"/>
            <a:ext cx="9144000" cy="338138"/>
          </a:xfrm>
          <a:prstGeom prst="rect">
            <a:avLst/>
          </a:prstGeom>
          <a:noFill/>
          <a:ln w="9525">
            <a:noFill/>
            <a:miter lim="800000"/>
            <a:headEnd/>
            <a:tailEnd/>
          </a:ln>
        </p:spPr>
        <p:txBody>
          <a:bodyPr>
            <a:spAutoFit/>
          </a:bodyPr>
          <a:lstStyle/>
          <a:p>
            <a:pPr algn="ctr">
              <a:buFont typeface="Arial" pitchFamily="34" charset="0"/>
              <a:buNone/>
            </a:pPr>
            <a:r>
              <a:rPr lang="ru-RU" sz="1600" dirty="0">
                <a:solidFill>
                  <a:schemeClr val="bg1"/>
                </a:solidFill>
                <a:latin typeface="Times New Roman" pitchFamily="18" charset="0"/>
                <a:cs typeface="Times New Roman" pitchFamily="18" charset="0"/>
              </a:rPr>
              <a:t>Законное  /  Незаконное управление</a:t>
            </a:r>
          </a:p>
        </p:txBody>
      </p:sp>
      <p:sp>
        <p:nvSpPr>
          <p:cNvPr id="6162" name="Стрелка вниз 36"/>
          <p:cNvSpPr>
            <a:spLocks noChangeArrowheads="1"/>
          </p:cNvSpPr>
          <p:nvPr/>
        </p:nvSpPr>
        <p:spPr bwMode="auto">
          <a:xfrm>
            <a:off x="4302370" y="3451226"/>
            <a:ext cx="408843" cy="451163"/>
          </a:xfrm>
          <a:prstGeom prst="downArrow">
            <a:avLst>
              <a:gd name="adj1" fmla="val 50000"/>
              <a:gd name="adj2" fmla="val 50000"/>
            </a:avLst>
          </a:prstGeom>
          <a:solidFill>
            <a:srgbClr val="CCFFFF">
              <a:alpha val="67058"/>
            </a:srgbClr>
          </a:solidFill>
          <a:ln w="22225" algn="ctr">
            <a:solidFill>
              <a:schemeClr val="hlink"/>
            </a:solidFill>
            <a:round/>
            <a:headEnd/>
            <a:tailEnd/>
          </a:ln>
        </p:spPr>
        <p:txBody>
          <a:bodyPr lIns="36000" tIns="36000" rIns="36000" bIns="36000">
            <a:spAutoFit/>
          </a:bodyPr>
          <a:lstStyle/>
          <a:p>
            <a:endParaRPr lang="ru-RU"/>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4"/>
          <p:cNvSpPr txBox="1">
            <a:spLocks noChangeArrowheads="1"/>
          </p:cNvSpPr>
          <p:nvPr/>
        </p:nvSpPr>
        <p:spPr bwMode="auto">
          <a:xfrm>
            <a:off x="101112" y="17463"/>
            <a:ext cx="8918331" cy="400050"/>
          </a:xfrm>
          <a:prstGeom prst="rect">
            <a:avLst/>
          </a:prstGeom>
          <a:solidFill>
            <a:srgbClr val="FFFF00"/>
          </a:solidFill>
          <a:ln w="9525">
            <a:noFill/>
            <a:miter lim="800000"/>
            <a:headEnd/>
            <a:tailEnd/>
          </a:ln>
        </p:spPr>
        <p:txBody>
          <a:bodyPr>
            <a:spAutoFit/>
          </a:bodyPr>
          <a:lstStyle/>
          <a:p>
            <a:pPr algn="ctr"/>
            <a:r>
              <a:rPr lang="ru-RU" sz="2000" b="1" dirty="0">
                <a:latin typeface="Times New Roman" pitchFamily="18" charset="0"/>
                <a:cs typeface="Times New Roman" pitchFamily="18" charset="0"/>
              </a:rPr>
              <a:t>Проверка соблюдения Стандарта раскрытия информации УО (УК, ТСЖ)</a:t>
            </a:r>
          </a:p>
        </p:txBody>
      </p:sp>
      <p:sp>
        <p:nvSpPr>
          <p:cNvPr id="7171" name="TextBox 25"/>
          <p:cNvSpPr txBox="1">
            <a:spLocks noChangeArrowheads="1"/>
          </p:cNvSpPr>
          <p:nvPr/>
        </p:nvSpPr>
        <p:spPr bwMode="auto">
          <a:xfrm>
            <a:off x="13189" y="1214438"/>
            <a:ext cx="816219" cy="1631216"/>
          </a:xfrm>
          <a:prstGeom prst="rect">
            <a:avLst/>
          </a:prstGeom>
          <a:noFill/>
          <a:ln w="19050">
            <a:solidFill>
              <a:schemeClr val="tx1"/>
            </a:solidFill>
            <a:miter lim="800000"/>
            <a:headEnd/>
            <a:tailEnd/>
          </a:ln>
        </p:spPr>
        <p:txBody>
          <a:bodyPr>
            <a:spAutoFit/>
          </a:bodyPr>
          <a:lstStyle/>
          <a:p>
            <a:r>
              <a:rPr lang="ru-RU" sz="1600" dirty="0">
                <a:solidFill>
                  <a:schemeClr val="bg1"/>
                </a:solidFill>
                <a:latin typeface="Times New Roman" pitchFamily="18" charset="0"/>
                <a:cs typeface="Times New Roman" pitchFamily="18" charset="0"/>
              </a:rPr>
              <a:t> общая </a:t>
            </a:r>
            <a:r>
              <a:rPr lang="ru-RU" sz="1600" dirty="0" smtClean="0">
                <a:solidFill>
                  <a:schemeClr val="bg1"/>
                </a:solidFill>
                <a:latin typeface="Times New Roman" pitchFamily="18" charset="0"/>
                <a:cs typeface="Times New Roman" pitchFamily="18" charset="0"/>
              </a:rPr>
              <a:t>информация </a:t>
            </a:r>
            <a:r>
              <a:rPr lang="ru-RU" sz="1600" dirty="0">
                <a:solidFill>
                  <a:schemeClr val="bg1"/>
                </a:solidFill>
                <a:latin typeface="Times New Roman" pitchFamily="18" charset="0"/>
                <a:cs typeface="Times New Roman" pitchFamily="18" charset="0"/>
              </a:rPr>
              <a:t>об УО</a:t>
            </a:r>
          </a:p>
          <a:p>
            <a:endParaRPr lang="ru-RU" sz="1600" dirty="0">
              <a:solidFill>
                <a:schemeClr val="bg1"/>
              </a:solidFill>
              <a:latin typeface="Times New Roman" pitchFamily="18" charset="0"/>
              <a:cs typeface="Times New Roman" pitchFamily="18" charset="0"/>
            </a:endParaRPr>
          </a:p>
          <a:p>
            <a:endParaRPr lang="ru-RU" sz="1600" dirty="0">
              <a:solidFill>
                <a:schemeClr val="bg1"/>
              </a:solidFill>
              <a:latin typeface="Times New Roman" pitchFamily="18" charset="0"/>
              <a:cs typeface="Times New Roman" pitchFamily="18" charset="0"/>
            </a:endParaRPr>
          </a:p>
        </p:txBody>
      </p:sp>
      <p:sp>
        <p:nvSpPr>
          <p:cNvPr id="7172" name="TextBox 4"/>
          <p:cNvSpPr txBox="1">
            <a:spLocks noChangeArrowheads="1"/>
          </p:cNvSpPr>
          <p:nvPr/>
        </p:nvSpPr>
        <p:spPr bwMode="auto">
          <a:xfrm>
            <a:off x="898281" y="1190625"/>
            <a:ext cx="1928446" cy="1600438"/>
          </a:xfrm>
          <a:prstGeom prst="rect">
            <a:avLst/>
          </a:prstGeom>
          <a:noFill/>
          <a:ln w="19050">
            <a:solidFill>
              <a:schemeClr val="tx1"/>
            </a:solidFill>
            <a:miter lim="800000"/>
            <a:headEnd/>
            <a:tailEnd/>
          </a:ln>
        </p:spPr>
        <p:txBody>
          <a:bodyPr>
            <a:spAutoFit/>
          </a:bodyPr>
          <a:lstStyle/>
          <a:p>
            <a:r>
              <a:rPr lang="ru-RU" sz="1400" b="1" dirty="0">
                <a:solidFill>
                  <a:schemeClr val="bg1"/>
                </a:solidFill>
                <a:latin typeface="Times New Roman" pitchFamily="18" charset="0"/>
                <a:cs typeface="Times New Roman" pitchFamily="18" charset="0"/>
              </a:rPr>
              <a:t>основные показатели финансово-хозяйственной деятельности УО (в части исполнения договоров управления)</a:t>
            </a:r>
          </a:p>
        </p:txBody>
      </p:sp>
      <p:sp>
        <p:nvSpPr>
          <p:cNvPr id="7173" name="TextBox 5"/>
          <p:cNvSpPr txBox="1">
            <a:spLocks noChangeArrowheads="1"/>
          </p:cNvSpPr>
          <p:nvPr/>
        </p:nvSpPr>
        <p:spPr bwMode="auto">
          <a:xfrm>
            <a:off x="2843808" y="1182688"/>
            <a:ext cx="2088232" cy="1384995"/>
          </a:xfrm>
          <a:prstGeom prst="rect">
            <a:avLst/>
          </a:prstGeom>
          <a:noFill/>
          <a:ln w="19050">
            <a:solidFill>
              <a:schemeClr val="tx1"/>
            </a:solidFill>
            <a:miter lim="800000"/>
            <a:headEnd/>
            <a:tailEnd/>
          </a:ln>
        </p:spPr>
        <p:txBody>
          <a:bodyPr wrap="square">
            <a:spAutoFit/>
          </a:bodyPr>
          <a:lstStyle/>
          <a:p>
            <a:r>
              <a:rPr lang="ru-RU" sz="1400" b="1" dirty="0">
                <a:solidFill>
                  <a:schemeClr val="bg1"/>
                </a:solidFill>
                <a:latin typeface="Times New Roman" pitchFamily="18" charset="0"/>
                <a:cs typeface="Times New Roman" pitchFamily="18" charset="0"/>
              </a:rPr>
              <a:t>сведения о выполняемых работах </a:t>
            </a:r>
            <a:r>
              <a:rPr lang="ru-RU" sz="1400" b="1" dirty="0" smtClean="0">
                <a:solidFill>
                  <a:schemeClr val="bg1"/>
                </a:solidFill>
                <a:latin typeface="Times New Roman" pitchFamily="18" charset="0"/>
                <a:cs typeface="Times New Roman" pitchFamily="18" charset="0"/>
              </a:rPr>
              <a:t> (оказываемых </a:t>
            </a:r>
            <a:r>
              <a:rPr lang="ru-RU" sz="1400" b="1" dirty="0">
                <a:solidFill>
                  <a:schemeClr val="bg1"/>
                </a:solidFill>
                <a:latin typeface="Times New Roman" pitchFamily="18" charset="0"/>
                <a:cs typeface="Times New Roman" pitchFamily="18" charset="0"/>
              </a:rPr>
              <a:t>услугах) по содержанию и ремонту общего имущества в МКД</a:t>
            </a:r>
          </a:p>
        </p:txBody>
      </p:sp>
      <p:sp>
        <p:nvSpPr>
          <p:cNvPr id="7174" name="TextBox 6"/>
          <p:cNvSpPr txBox="1">
            <a:spLocks noChangeArrowheads="1"/>
          </p:cNvSpPr>
          <p:nvPr/>
        </p:nvSpPr>
        <p:spPr bwMode="auto">
          <a:xfrm>
            <a:off x="6670430" y="1182688"/>
            <a:ext cx="1429961" cy="1384995"/>
          </a:xfrm>
          <a:prstGeom prst="rect">
            <a:avLst/>
          </a:prstGeom>
          <a:noFill/>
          <a:ln w="19050">
            <a:solidFill>
              <a:schemeClr val="tx1"/>
            </a:solidFill>
            <a:miter lim="800000"/>
            <a:headEnd/>
            <a:tailEnd/>
          </a:ln>
        </p:spPr>
        <p:txBody>
          <a:bodyPr wrap="square">
            <a:spAutoFit/>
          </a:bodyPr>
          <a:lstStyle/>
          <a:p>
            <a:r>
              <a:rPr lang="ru-RU" sz="1400" dirty="0">
                <a:solidFill>
                  <a:schemeClr val="bg1"/>
                </a:solidFill>
                <a:latin typeface="Times New Roman" pitchFamily="18" charset="0"/>
                <a:cs typeface="Times New Roman" pitchFamily="18" charset="0"/>
              </a:rPr>
              <a:t>порядок и условия оказания услуг по содержанию и ремонту </a:t>
            </a:r>
            <a:r>
              <a:rPr lang="ru-RU" sz="1400" dirty="0" smtClean="0">
                <a:solidFill>
                  <a:schemeClr val="bg1"/>
                </a:solidFill>
                <a:latin typeface="Times New Roman" pitchFamily="18" charset="0"/>
                <a:cs typeface="Times New Roman" pitchFamily="18" charset="0"/>
              </a:rPr>
              <a:t>ОИ МКД</a:t>
            </a:r>
            <a:endParaRPr lang="ru-RU" sz="1400" dirty="0">
              <a:solidFill>
                <a:schemeClr val="bg1"/>
              </a:solidFill>
              <a:latin typeface="Times New Roman" pitchFamily="18" charset="0"/>
              <a:cs typeface="Times New Roman" pitchFamily="18" charset="0"/>
            </a:endParaRPr>
          </a:p>
        </p:txBody>
      </p:sp>
      <p:sp>
        <p:nvSpPr>
          <p:cNvPr id="7175" name="TextBox 7"/>
          <p:cNvSpPr txBox="1">
            <a:spLocks noChangeArrowheads="1"/>
          </p:cNvSpPr>
          <p:nvPr/>
        </p:nvSpPr>
        <p:spPr bwMode="auto">
          <a:xfrm>
            <a:off x="4884127" y="1169988"/>
            <a:ext cx="1717431" cy="1384995"/>
          </a:xfrm>
          <a:prstGeom prst="rect">
            <a:avLst/>
          </a:prstGeom>
          <a:noFill/>
          <a:ln w="19050">
            <a:solidFill>
              <a:schemeClr val="tx1"/>
            </a:solidFill>
            <a:miter lim="800000"/>
            <a:headEnd/>
            <a:tailEnd/>
          </a:ln>
        </p:spPr>
        <p:txBody>
          <a:bodyPr>
            <a:spAutoFit/>
          </a:bodyPr>
          <a:lstStyle/>
          <a:p>
            <a:r>
              <a:rPr lang="ru-RU" sz="1400" b="1" dirty="0">
                <a:solidFill>
                  <a:schemeClr val="bg1"/>
                </a:solidFill>
                <a:latin typeface="Times New Roman" pitchFamily="18" charset="0"/>
                <a:cs typeface="Times New Roman" pitchFamily="18" charset="0"/>
              </a:rPr>
              <a:t>сведения о стоимости работ (услуг) по содержанию и ремонту общего имущества в МКД</a:t>
            </a:r>
          </a:p>
        </p:txBody>
      </p:sp>
      <p:sp>
        <p:nvSpPr>
          <p:cNvPr id="7176" name="TextBox 8"/>
          <p:cNvSpPr txBox="1">
            <a:spLocks noChangeArrowheads="1"/>
          </p:cNvSpPr>
          <p:nvPr/>
        </p:nvSpPr>
        <p:spPr bwMode="auto">
          <a:xfrm>
            <a:off x="8132885" y="1150938"/>
            <a:ext cx="1024304" cy="1015663"/>
          </a:xfrm>
          <a:prstGeom prst="rect">
            <a:avLst/>
          </a:prstGeom>
          <a:noFill/>
          <a:ln w="19050">
            <a:solidFill>
              <a:schemeClr val="tx1"/>
            </a:solidFill>
            <a:miter lim="800000"/>
            <a:headEnd/>
            <a:tailEnd/>
          </a:ln>
        </p:spPr>
        <p:txBody>
          <a:bodyPr>
            <a:spAutoFit/>
          </a:bodyPr>
          <a:lstStyle/>
          <a:p>
            <a:r>
              <a:rPr lang="ru-RU" sz="1200">
                <a:solidFill>
                  <a:schemeClr val="bg1"/>
                </a:solidFill>
                <a:latin typeface="Times New Roman" pitchFamily="18" charset="0"/>
                <a:cs typeface="Times New Roman" pitchFamily="18" charset="0"/>
              </a:rPr>
              <a:t>сведения о ценах (тарифах) на коммуналь-</a:t>
            </a:r>
          </a:p>
          <a:p>
            <a:r>
              <a:rPr lang="ru-RU" sz="1200">
                <a:solidFill>
                  <a:schemeClr val="bg1"/>
                </a:solidFill>
                <a:latin typeface="Times New Roman" pitchFamily="18" charset="0"/>
                <a:cs typeface="Times New Roman" pitchFamily="18" charset="0"/>
              </a:rPr>
              <a:t>ные ресурсы</a:t>
            </a:r>
          </a:p>
        </p:txBody>
      </p:sp>
      <p:sp>
        <p:nvSpPr>
          <p:cNvPr id="7177" name="TextBox 11"/>
          <p:cNvSpPr txBox="1">
            <a:spLocks noChangeArrowheads="1"/>
          </p:cNvSpPr>
          <p:nvPr/>
        </p:nvSpPr>
        <p:spPr bwMode="auto">
          <a:xfrm>
            <a:off x="-24912" y="2564904"/>
            <a:ext cx="9168912" cy="307975"/>
          </a:xfrm>
          <a:prstGeom prst="rect">
            <a:avLst/>
          </a:prstGeom>
          <a:noFill/>
          <a:ln w="19050">
            <a:noFill/>
            <a:miter lim="800000"/>
            <a:headEnd/>
            <a:tailEnd/>
          </a:ln>
        </p:spPr>
        <p:txBody>
          <a:bodyPr>
            <a:spAutoFit/>
          </a:bodyPr>
          <a:lstStyle/>
          <a:p>
            <a:pPr algn="ctr"/>
            <a:r>
              <a:rPr lang="ru-RU" sz="1400" b="1" dirty="0">
                <a:solidFill>
                  <a:srgbClr val="FF0000"/>
                </a:solidFill>
                <a:latin typeface="Times New Roman" pitchFamily="18" charset="0"/>
                <a:cs typeface="Times New Roman" pitchFamily="18" charset="0"/>
              </a:rPr>
              <a:t>Проверка финансово-хозяйственной деятельности УО по каждому дому</a:t>
            </a:r>
            <a:endParaRPr lang="ru-RU" sz="1400" dirty="0">
              <a:solidFill>
                <a:srgbClr val="FF0000"/>
              </a:solidFill>
              <a:latin typeface="Times New Roman" pitchFamily="18" charset="0"/>
              <a:cs typeface="Times New Roman" pitchFamily="18" charset="0"/>
            </a:endParaRPr>
          </a:p>
        </p:txBody>
      </p:sp>
      <p:sp>
        <p:nvSpPr>
          <p:cNvPr id="7178" name="Левая фигурная скобка 1"/>
          <p:cNvSpPr>
            <a:spLocks/>
          </p:cNvSpPr>
          <p:nvPr/>
        </p:nvSpPr>
        <p:spPr bwMode="auto">
          <a:xfrm rot="-5400000">
            <a:off x="4423508" y="2155184"/>
            <a:ext cx="317500" cy="363230"/>
          </a:xfrm>
          <a:prstGeom prst="leftBrace">
            <a:avLst>
              <a:gd name="adj1" fmla="val 8215"/>
              <a:gd name="adj2" fmla="val 50000"/>
            </a:avLst>
          </a:prstGeom>
          <a:solidFill>
            <a:srgbClr val="CCFFFF">
              <a:alpha val="67058"/>
            </a:srgbClr>
          </a:solidFill>
          <a:ln w="22225" algn="ctr">
            <a:solidFill>
              <a:schemeClr val="hlink"/>
            </a:solidFill>
            <a:round/>
            <a:headEnd/>
            <a:tailEnd/>
          </a:ln>
        </p:spPr>
        <p:txBody>
          <a:bodyPr lIns="36000" tIns="36000" rIns="36000" bIns="36000">
            <a:spAutoFit/>
          </a:bodyPr>
          <a:lstStyle/>
          <a:p>
            <a:endParaRPr lang="ru-RU"/>
          </a:p>
        </p:txBody>
      </p:sp>
      <p:sp>
        <p:nvSpPr>
          <p:cNvPr id="7179" name="TextBox 5"/>
          <p:cNvSpPr txBox="1">
            <a:spLocks noChangeArrowheads="1"/>
          </p:cNvSpPr>
          <p:nvPr/>
        </p:nvSpPr>
        <p:spPr bwMode="auto">
          <a:xfrm>
            <a:off x="-17584" y="474664"/>
            <a:ext cx="9136674" cy="338137"/>
          </a:xfrm>
          <a:prstGeom prst="rect">
            <a:avLst/>
          </a:prstGeom>
          <a:solidFill>
            <a:schemeClr val="bg1"/>
          </a:solidFill>
          <a:ln w="9525">
            <a:noFill/>
            <a:miter lim="800000"/>
            <a:headEnd/>
            <a:tailEnd/>
          </a:ln>
        </p:spPr>
        <p:txBody>
          <a:bodyPr>
            <a:spAutoFit/>
          </a:bodyPr>
          <a:lstStyle/>
          <a:p>
            <a:pPr algn="ctr"/>
            <a:r>
              <a:rPr lang="ru-RU" sz="1600" b="1">
                <a:latin typeface="Times New Roman" pitchFamily="18" charset="0"/>
                <a:cs typeface="Times New Roman" pitchFamily="18" charset="0"/>
              </a:rPr>
              <a:t>Предмет проверки </a:t>
            </a:r>
          </a:p>
        </p:txBody>
      </p:sp>
      <p:sp>
        <p:nvSpPr>
          <p:cNvPr id="7180" name="TextBox 5"/>
          <p:cNvSpPr txBox="1">
            <a:spLocks noChangeArrowheads="1"/>
          </p:cNvSpPr>
          <p:nvPr/>
        </p:nvSpPr>
        <p:spPr bwMode="auto">
          <a:xfrm>
            <a:off x="0" y="2847975"/>
            <a:ext cx="9079523" cy="338138"/>
          </a:xfrm>
          <a:prstGeom prst="rect">
            <a:avLst/>
          </a:prstGeom>
          <a:solidFill>
            <a:schemeClr val="bg1"/>
          </a:solidFill>
          <a:ln w="9525">
            <a:noFill/>
            <a:miter lim="800000"/>
            <a:headEnd/>
            <a:tailEnd/>
          </a:ln>
        </p:spPr>
        <p:txBody>
          <a:bodyPr wrap="square">
            <a:spAutoFit/>
          </a:bodyPr>
          <a:lstStyle/>
          <a:p>
            <a:pPr algn="ctr"/>
            <a:r>
              <a:rPr lang="ru-RU" sz="1600" b="1">
                <a:latin typeface="Times New Roman" pitchFamily="18" charset="0"/>
                <a:cs typeface="Times New Roman" pitchFamily="18" charset="0"/>
              </a:rPr>
              <a:t>Основания проверки</a:t>
            </a:r>
          </a:p>
        </p:txBody>
      </p:sp>
      <p:sp>
        <p:nvSpPr>
          <p:cNvPr id="7181" name="TextBox 11"/>
          <p:cNvSpPr txBox="1">
            <a:spLocks noChangeArrowheads="1"/>
          </p:cNvSpPr>
          <p:nvPr/>
        </p:nvSpPr>
        <p:spPr bwMode="auto">
          <a:xfrm>
            <a:off x="-87923" y="3429000"/>
            <a:ext cx="9148397" cy="307975"/>
          </a:xfrm>
          <a:prstGeom prst="rect">
            <a:avLst/>
          </a:prstGeom>
          <a:noFill/>
          <a:ln w="9525">
            <a:noFill/>
            <a:miter lim="800000"/>
            <a:headEnd/>
            <a:tailEnd/>
          </a:ln>
        </p:spPr>
        <p:txBody>
          <a:bodyPr>
            <a:spAutoFit/>
          </a:bodyPr>
          <a:lstStyle/>
          <a:p>
            <a:pPr algn="ctr">
              <a:buFont typeface="Arial" pitchFamily="34" charset="0"/>
              <a:buNone/>
            </a:pPr>
            <a:r>
              <a:rPr lang="ru-RU" sz="1400" dirty="0">
                <a:solidFill>
                  <a:schemeClr val="bg1"/>
                </a:solidFill>
                <a:latin typeface="Times New Roman" pitchFamily="18" charset="0"/>
                <a:cs typeface="Times New Roman" pitchFamily="18" charset="0"/>
              </a:rPr>
              <a:t>Обращения собственников, плановые проверки, мониторинг</a:t>
            </a:r>
          </a:p>
        </p:txBody>
      </p:sp>
      <p:sp>
        <p:nvSpPr>
          <p:cNvPr id="7182" name="TextBox 5"/>
          <p:cNvSpPr txBox="1">
            <a:spLocks noChangeArrowheads="1"/>
          </p:cNvSpPr>
          <p:nvPr/>
        </p:nvSpPr>
        <p:spPr bwMode="auto">
          <a:xfrm>
            <a:off x="0" y="4637088"/>
            <a:ext cx="9091246" cy="336550"/>
          </a:xfrm>
          <a:prstGeom prst="rect">
            <a:avLst/>
          </a:prstGeom>
          <a:solidFill>
            <a:schemeClr val="bg1"/>
          </a:solidFill>
          <a:ln w="9525">
            <a:noFill/>
            <a:miter lim="800000"/>
            <a:headEnd/>
            <a:tailEnd/>
          </a:ln>
        </p:spPr>
        <p:txBody>
          <a:bodyPr wrap="square">
            <a:spAutoFit/>
          </a:bodyPr>
          <a:lstStyle/>
          <a:p>
            <a:pPr algn="ctr"/>
            <a:r>
              <a:rPr lang="ru-RU" sz="1600" b="1">
                <a:latin typeface="Times New Roman" pitchFamily="18" charset="0"/>
                <a:cs typeface="Times New Roman" pitchFamily="18" charset="0"/>
              </a:rPr>
              <a:t>Санкции при выявлении нарушений</a:t>
            </a:r>
          </a:p>
        </p:txBody>
      </p:sp>
      <p:sp>
        <p:nvSpPr>
          <p:cNvPr id="7183" name="TextBox 11"/>
          <p:cNvSpPr txBox="1">
            <a:spLocks noChangeArrowheads="1"/>
          </p:cNvSpPr>
          <p:nvPr/>
        </p:nvSpPr>
        <p:spPr bwMode="auto">
          <a:xfrm>
            <a:off x="-20515" y="5049839"/>
            <a:ext cx="9168912" cy="954087"/>
          </a:xfrm>
          <a:prstGeom prst="rect">
            <a:avLst/>
          </a:prstGeom>
          <a:noFill/>
          <a:ln w="9525">
            <a:noFill/>
            <a:miter lim="800000"/>
            <a:headEnd/>
            <a:tailEnd/>
          </a:ln>
        </p:spPr>
        <p:txBody>
          <a:bodyPr>
            <a:spAutoFit/>
          </a:bodyPr>
          <a:lstStyle/>
          <a:p>
            <a:pPr marL="285750" indent="-285750" algn="ctr">
              <a:buFont typeface="Arial" pitchFamily="34" charset="0"/>
              <a:buChar char="•"/>
            </a:pPr>
            <a:r>
              <a:rPr lang="ru-RU" sz="1400" dirty="0">
                <a:solidFill>
                  <a:schemeClr val="bg1"/>
                </a:solidFill>
                <a:latin typeface="Times New Roman" pitchFamily="18" charset="0"/>
                <a:cs typeface="Times New Roman" pitchFamily="18" charset="0"/>
              </a:rPr>
              <a:t>Предписание об устранении нарушений;</a:t>
            </a:r>
          </a:p>
          <a:p>
            <a:pPr marL="285750" indent="-285750" algn="ctr">
              <a:buFont typeface="Arial" pitchFamily="34" charset="0"/>
              <a:buChar char="•"/>
            </a:pPr>
            <a:r>
              <a:rPr lang="ru-RU" sz="1400" dirty="0">
                <a:solidFill>
                  <a:schemeClr val="bg1"/>
                </a:solidFill>
                <a:latin typeface="Times New Roman" pitchFamily="18" charset="0"/>
                <a:cs typeface="Times New Roman" pitchFamily="18" charset="0"/>
              </a:rPr>
              <a:t>Штраф на должностных </a:t>
            </a:r>
            <a:r>
              <a:rPr lang="ru-RU" sz="1400" dirty="0" smtClean="0">
                <a:solidFill>
                  <a:schemeClr val="bg1"/>
                </a:solidFill>
                <a:latin typeface="Times New Roman" pitchFamily="18" charset="0"/>
                <a:cs typeface="Times New Roman" pitchFamily="18" charset="0"/>
              </a:rPr>
              <a:t>лиц; </a:t>
            </a:r>
            <a:r>
              <a:rPr lang="ru-RU" sz="1400" dirty="0">
                <a:solidFill>
                  <a:schemeClr val="bg1"/>
                </a:solidFill>
                <a:latin typeface="Times New Roman" pitchFamily="18" charset="0"/>
                <a:cs typeface="Times New Roman" pitchFamily="18" charset="0"/>
              </a:rPr>
              <a:t>на юр.л. и </a:t>
            </a:r>
            <a:r>
              <a:rPr lang="ru-RU" sz="1400" dirty="0" smtClean="0">
                <a:solidFill>
                  <a:schemeClr val="bg1"/>
                </a:solidFill>
                <a:latin typeface="Times New Roman" pitchFamily="18" charset="0"/>
                <a:cs typeface="Times New Roman" pitchFamily="18" charset="0"/>
              </a:rPr>
              <a:t>ИП;</a:t>
            </a:r>
            <a:endParaRPr lang="ru-RU" sz="1400" dirty="0">
              <a:solidFill>
                <a:schemeClr val="bg1"/>
              </a:solidFill>
              <a:latin typeface="Times New Roman" pitchFamily="18" charset="0"/>
              <a:cs typeface="Times New Roman" pitchFamily="18" charset="0"/>
            </a:endParaRPr>
          </a:p>
          <a:p>
            <a:pPr marL="285750" indent="-285750" algn="ctr">
              <a:buFont typeface="Arial" pitchFamily="34" charset="0"/>
              <a:buChar char="•"/>
            </a:pPr>
            <a:r>
              <a:rPr lang="ru-RU" sz="1400" dirty="0">
                <a:solidFill>
                  <a:schemeClr val="bg1"/>
                </a:solidFill>
                <a:latin typeface="Times New Roman" pitchFamily="18" charset="0"/>
                <a:cs typeface="Times New Roman" pitchFamily="18" charset="0"/>
              </a:rPr>
              <a:t>Дисквалификация </a:t>
            </a:r>
            <a:r>
              <a:rPr lang="ru-RU" sz="1400" dirty="0" err="1">
                <a:solidFill>
                  <a:schemeClr val="bg1"/>
                </a:solidFill>
                <a:latin typeface="Times New Roman" pitchFamily="18" charset="0"/>
                <a:cs typeface="Times New Roman" pitchFamily="18" charset="0"/>
              </a:rPr>
              <a:t>должн</a:t>
            </a:r>
            <a:r>
              <a:rPr lang="ru-RU" sz="1400" dirty="0">
                <a:solidFill>
                  <a:schemeClr val="bg1"/>
                </a:solidFill>
                <a:latin typeface="Times New Roman" pitchFamily="18" charset="0"/>
                <a:cs typeface="Times New Roman" pitchFamily="18" charset="0"/>
              </a:rPr>
              <a:t>. лиц на срок от 1 года до3 лет при повторном нарушении;</a:t>
            </a:r>
          </a:p>
          <a:p>
            <a:pPr marL="285750" indent="-285750" algn="ctr">
              <a:buFont typeface="Arial" pitchFamily="34" charset="0"/>
              <a:buChar char="•"/>
            </a:pPr>
            <a:r>
              <a:rPr lang="ru-RU" sz="1400" dirty="0">
                <a:solidFill>
                  <a:schemeClr val="bg1"/>
                </a:solidFill>
                <a:latin typeface="Times New Roman" pitchFamily="18" charset="0"/>
                <a:cs typeface="Times New Roman" pitchFamily="18" charset="0"/>
              </a:rPr>
              <a:t>Направление материалов в ОВД для возбуждения уголовного дела. </a:t>
            </a:r>
          </a:p>
        </p:txBody>
      </p:sp>
      <p:sp>
        <p:nvSpPr>
          <p:cNvPr id="7184" name="TextBox 5"/>
          <p:cNvSpPr txBox="1">
            <a:spLocks noChangeArrowheads="1"/>
          </p:cNvSpPr>
          <p:nvPr/>
        </p:nvSpPr>
        <p:spPr bwMode="auto">
          <a:xfrm>
            <a:off x="7327" y="6075364"/>
            <a:ext cx="9144000" cy="338137"/>
          </a:xfrm>
          <a:prstGeom prst="rect">
            <a:avLst/>
          </a:prstGeom>
          <a:solidFill>
            <a:schemeClr val="bg1"/>
          </a:solidFill>
          <a:ln w="9525">
            <a:noFill/>
            <a:miter lim="800000"/>
            <a:headEnd/>
            <a:tailEnd/>
          </a:ln>
        </p:spPr>
        <p:txBody>
          <a:bodyPr>
            <a:spAutoFit/>
          </a:bodyPr>
          <a:lstStyle/>
          <a:p>
            <a:pPr algn="ctr"/>
            <a:r>
              <a:rPr lang="ru-RU" sz="1600" b="1">
                <a:latin typeface="Times New Roman" pitchFamily="18" charset="0"/>
                <a:cs typeface="Times New Roman" pitchFamily="18" charset="0"/>
              </a:rPr>
              <a:t>Действия по устранению нарушений – взаимодействие с ОМСу </a:t>
            </a:r>
          </a:p>
        </p:txBody>
      </p:sp>
      <p:sp>
        <p:nvSpPr>
          <p:cNvPr id="7185" name="TextBox 11"/>
          <p:cNvSpPr txBox="1">
            <a:spLocks noChangeArrowheads="1"/>
          </p:cNvSpPr>
          <p:nvPr/>
        </p:nvSpPr>
        <p:spPr bwMode="auto">
          <a:xfrm>
            <a:off x="-30774" y="6500814"/>
            <a:ext cx="9168912" cy="307975"/>
          </a:xfrm>
          <a:prstGeom prst="rect">
            <a:avLst/>
          </a:prstGeom>
          <a:noFill/>
          <a:ln w="9525">
            <a:noFill/>
            <a:miter lim="800000"/>
            <a:headEnd/>
            <a:tailEnd/>
          </a:ln>
        </p:spPr>
        <p:txBody>
          <a:bodyPr>
            <a:spAutoFit/>
          </a:bodyPr>
          <a:lstStyle/>
          <a:p>
            <a:pPr algn="ctr">
              <a:buFont typeface="Arial" pitchFamily="34" charset="0"/>
              <a:buNone/>
            </a:pPr>
            <a:r>
              <a:rPr lang="ru-RU" sz="1400" dirty="0">
                <a:solidFill>
                  <a:schemeClr val="bg1"/>
                </a:solidFill>
                <a:latin typeface="Times New Roman" pitchFamily="18" charset="0"/>
                <a:cs typeface="Times New Roman" pitchFamily="18" charset="0"/>
              </a:rPr>
              <a:t>Информирование ОМСУ и собственников о нецелевом использовании финансовых средств. </a:t>
            </a:r>
          </a:p>
        </p:txBody>
      </p:sp>
      <p:sp>
        <p:nvSpPr>
          <p:cNvPr id="7186" name="Стрелка вниз 1"/>
          <p:cNvSpPr>
            <a:spLocks noChangeArrowheads="1"/>
          </p:cNvSpPr>
          <p:nvPr/>
        </p:nvSpPr>
        <p:spPr bwMode="auto">
          <a:xfrm>
            <a:off x="4339005" y="3186113"/>
            <a:ext cx="465992" cy="464691"/>
          </a:xfrm>
          <a:prstGeom prst="downArrow">
            <a:avLst>
              <a:gd name="adj1" fmla="val 50000"/>
              <a:gd name="adj2" fmla="val 50000"/>
            </a:avLst>
          </a:prstGeom>
          <a:solidFill>
            <a:srgbClr val="CCFFFF">
              <a:alpha val="67058"/>
            </a:srgbClr>
          </a:solidFill>
          <a:ln w="22225" algn="ctr">
            <a:solidFill>
              <a:schemeClr val="hlink"/>
            </a:solidFill>
            <a:round/>
            <a:headEnd/>
            <a:tailEnd/>
          </a:ln>
        </p:spPr>
        <p:txBody>
          <a:bodyPr lIns="36000" tIns="36000" rIns="36000" bIns="36000">
            <a:spAutoFit/>
          </a:bodyPr>
          <a:lstStyle/>
          <a:p>
            <a:endParaRPr lang="ru-RU"/>
          </a:p>
        </p:txBody>
      </p:sp>
      <p:sp>
        <p:nvSpPr>
          <p:cNvPr id="7187" name="Стрелка вниз 34"/>
          <p:cNvSpPr>
            <a:spLocks noChangeArrowheads="1"/>
          </p:cNvSpPr>
          <p:nvPr/>
        </p:nvSpPr>
        <p:spPr bwMode="auto">
          <a:xfrm>
            <a:off x="4337539" y="4973638"/>
            <a:ext cx="467458" cy="464691"/>
          </a:xfrm>
          <a:prstGeom prst="downArrow">
            <a:avLst>
              <a:gd name="adj1" fmla="val 50000"/>
              <a:gd name="adj2" fmla="val 50000"/>
            </a:avLst>
          </a:prstGeom>
          <a:solidFill>
            <a:srgbClr val="CCFFFF">
              <a:alpha val="67058"/>
            </a:srgbClr>
          </a:solidFill>
          <a:ln w="22225" algn="ctr">
            <a:solidFill>
              <a:schemeClr val="hlink"/>
            </a:solidFill>
            <a:round/>
            <a:headEnd/>
            <a:tailEnd/>
          </a:ln>
        </p:spPr>
        <p:txBody>
          <a:bodyPr lIns="36000" tIns="36000" rIns="36000" bIns="36000">
            <a:spAutoFit/>
          </a:bodyPr>
          <a:lstStyle/>
          <a:p>
            <a:endParaRPr lang="ru-RU"/>
          </a:p>
        </p:txBody>
      </p:sp>
      <p:sp>
        <p:nvSpPr>
          <p:cNvPr id="7188" name="Стрелка вниз 35"/>
          <p:cNvSpPr>
            <a:spLocks noChangeArrowheads="1"/>
          </p:cNvSpPr>
          <p:nvPr/>
        </p:nvSpPr>
        <p:spPr bwMode="auto">
          <a:xfrm>
            <a:off x="4385897" y="6442076"/>
            <a:ext cx="467457" cy="464691"/>
          </a:xfrm>
          <a:prstGeom prst="downArrow">
            <a:avLst>
              <a:gd name="adj1" fmla="val 50000"/>
              <a:gd name="adj2" fmla="val 50000"/>
            </a:avLst>
          </a:prstGeom>
          <a:solidFill>
            <a:srgbClr val="CCFFFF">
              <a:alpha val="67058"/>
            </a:srgbClr>
          </a:solidFill>
          <a:ln w="22225" algn="ctr">
            <a:solidFill>
              <a:schemeClr val="hlink"/>
            </a:solidFill>
            <a:round/>
            <a:headEnd/>
            <a:tailEnd/>
          </a:ln>
        </p:spPr>
        <p:txBody>
          <a:bodyPr lIns="36000" tIns="36000" rIns="36000" bIns="36000">
            <a:spAutoFit/>
          </a:bodyPr>
          <a:lstStyle/>
          <a:p>
            <a:endParaRPr lang="ru-RU"/>
          </a:p>
        </p:txBody>
      </p:sp>
      <p:sp>
        <p:nvSpPr>
          <p:cNvPr id="7189" name="TextBox 5"/>
          <p:cNvSpPr txBox="1">
            <a:spLocks noChangeArrowheads="1"/>
          </p:cNvSpPr>
          <p:nvPr/>
        </p:nvSpPr>
        <p:spPr bwMode="auto">
          <a:xfrm>
            <a:off x="747346" y="876300"/>
            <a:ext cx="7643446" cy="338138"/>
          </a:xfrm>
          <a:prstGeom prst="rect">
            <a:avLst/>
          </a:prstGeom>
          <a:noFill/>
          <a:ln w="9525">
            <a:noFill/>
            <a:miter lim="800000"/>
            <a:headEnd/>
            <a:tailEnd/>
          </a:ln>
        </p:spPr>
        <p:txBody>
          <a:bodyPr>
            <a:spAutoFit/>
          </a:bodyPr>
          <a:lstStyle/>
          <a:p>
            <a:pPr algn="ctr"/>
            <a:r>
              <a:rPr lang="ru-RU" sz="1600" b="1" dirty="0">
                <a:solidFill>
                  <a:schemeClr val="bg1"/>
                </a:solidFill>
                <a:latin typeface="Times New Roman" pitchFamily="18" charset="0"/>
                <a:cs typeface="Times New Roman" pitchFamily="18" charset="0"/>
              </a:rPr>
              <a:t>соблюдение Стандарта раскрытия информации:</a:t>
            </a:r>
          </a:p>
        </p:txBody>
      </p:sp>
      <p:sp>
        <p:nvSpPr>
          <p:cNvPr id="7190" name="TextBox 5"/>
          <p:cNvSpPr txBox="1">
            <a:spLocks noChangeArrowheads="1"/>
          </p:cNvSpPr>
          <p:nvPr/>
        </p:nvSpPr>
        <p:spPr bwMode="auto">
          <a:xfrm>
            <a:off x="7327" y="3733800"/>
            <a:ext cx="9136673" cy="338138"/>
          </a:xfrm>
          <a:prstGeom prst="rect">
            <a:avLst/>
          </a:prstGeom>
          <a:solidFill>
            <a:schemeClr val="bg1"/>
          </a:solidFill>
          <a:ln w="9525">
            <a:noFill/>
            <a:miter lim="800000"/>
            <a:headEnd/>
            <a:tailEnd/>
          </a:ln>
        </p:spPr>
        <p:txBody>
          <a:bodyPr>
            <a:spAutoFit/>
          </a:bodyPr>
          <a:lstStyle/>
          <a:p>
            <a:pPr algn="ctr"/>
            <a:r>
              <a:rPr lang="ru-RU" sz="1600" b="1">
                <a:latin typeface="Times New Roman" pitchFamily="18" charset="0"/>
                <a:cs typeface="Times New Roman" pitchFamily="18" charset="0"/>
              </a:rPr>
              <a:t>Результат</a:t>
            </a:r>
          </a:p>
        </p:txBody>
      </p:sp>
      <p:sp>
        <p:nvSpPr>
          <p:cNvPr id="7191" name="TextBox 11"/>
          <p:cNvSpPr txBox="1">
            <a:spLocks noChangeArrowheads="1"/>
          </p:cNvSpPr>
          <p:nvPr/>
        </p:nvSpPr>
        <p:spPr bwMode="auto">
          <a:xfrm>
            <a:off x="-46892" y="4176714"/>
            <a:ext cx="9168912" cy="523875"/>
          </a:xfrm>
          <a:prstGeom prst="rect">
            <a:avLst/>
          </a:prstGeom>
          <a:noFill/>
          <a:ln w="19050">
            <a:noFill/>
            <a:miter lim="800000"/>
            <a:headEnd/>
            <a:tailEnd/>
          </a:ln>
        </p:spPr>
        <p:txBody>
          <a:bodyPr>
            <a:spAutoFit/>
          </a:bodyPr>
          <a:lstStyle/>
          <a:p>
            <a:pPr marL="285750" indent="-285750" algn="ctr">
              <a:buFont typeface="Arial" pitchFamily="34" charset="0"/>
              <a:buChar char="•"/>
            </a:pPr>
            <a:r>
              <a:rPr lang="ru-RU" sz="1400" dirty="0">
                <a:solidFill>
                  <a:schemeClr val="bg1"/>
                </a:solidFill>
                <a:latin typeface="Times New Roman" pitchFamily="18" charset="0"/>
                <a:cs typeface="Times New Roman" pitchFamily="18" charset="0"/>
              </a:rPr>
              <a:t> Соблюдение / Несоблюдение требований Стандарта</a:t>
            </a:r>
          </a:p>
          <a:p>
            <a:pPr marL="285750" indent="-285750" algn="ctr">
              <a:buFont typeface="Arial" pitchFamily="34" charset="0"/>
              <a:buChar char="•"/>
            </a:pPr>
            <a:r>
              <a:rPr lang="ru-RU" sz="1400" dirty="0">
                <a:solidFill>
                  <a:schemeClr val="bg1"/>
                </a:solidFill>
                <a:latin typeface="Times New Roman" pitchFamily="18" charset="0"/>
                <a:cs typeface="Times New Roman" pitchFamily="18" charset="0"/>
              </a:rPr>
              <a:t>Целевое /  Нецелевое использование средств собственников </a:t>
            </a:r>
          </a:p>
        </p:txBody>
      </p:sp>
      <p:sp>
        <p:nvSpPr>
          <p:cNvPr id="7192" name="Стрелка вниз 34"/>
          <p:cNvSpPr>
            <a:spLocks noChangeArrowheads="1"/>
          </p:cNvSpPr>
          <p:nvPr/>
        </p:nvSpPr>
        <p:spPr bwMode="auto">
          <a:xfrm>
            <a:off x="4300904" y="4102101"/>
            <a:ext cx="467457" cy="464691"/>
          </a:xfrm>
          <a:prstGeom prst="downArrow">
            <a:avLst>
              <a:gd name="adj1" fmla="val 50000"/>
              <a:gd name="adj2" fmla="val 50000"/>
            </a:avLst>
          </a:prstGeom>
          <a:solidFill>
            <a:srgbClr val="CCFFFF">
              <a:alpha val="67058"/>
            </a:srgbClr>
          </a:solidFill>
          <a:ln w="22225" algn="ctr">
            <a:solidFill>
              <a:schemeClr val="hlink"/>
            </a:solidFill>
            <a:round/>
            <a:headEnd/>
            <a:tailEnd/>
          </a:ln>
        </p:spPr>
        <p:txBody>
          <a:bodyPr lIns="36000" tIns="36000" rIns="36000" bIns="36000">
            <a:spAutoFit/>
          </a:bodyPr>
          <a:lstStyle/>
          <a:p>
            <a:endParaRPr lang="ru-RU"/>
          </a:p>
        </p:txBody>
      </p:sp>
      <p:sp>
        <p:nvSpPr>
          <p:cNvPr id="7194" name="Стрелка вниз 34"/>
          <p:cNvSpPr>
            <a:spLocks noChangeArrowheads="1"/>
          </p:cNvSpPr>
          <p:nvPr/>
        </p:nvSpPr>
        <p:spPr bwMode="auto">
          <a:xfrm>
            <a:off x="4170485" y="838201"/>
            <a:ext cx="467458" cy="464691"/>
          </a:xfrm>
          <a:prstGeom prst="downArrow">
            <a:avLst>
              <a:gd name="adj1" fmla="val 50000"/>
              <a:gd name="adj2" fmla="val 50000"/>
            </a:avLst>
          </a:prstGeom>
          <a:solidFill>
            <a:srgbClr val="CCFFFF">
              <a:alpha val="67058"/>
            </a:srgbClr>
          </a:solidFill>
          <a:ln w="22225" algn="ctr">
            <a:solidFill>
              <a:schemeClr val="hlink"/>
            </a:solidFill>
            <a:round/>
            <a:headEnd/>
            <a:tailEnd/>
          </a:ln>
        </p:spPr>
        <p:txBody>
          <a:bodyPr lIns="36000" tIns="36000" rIns="36000" bIns="36000">
            <a:spAutoFit/>
          </a:bodyPr>
          <a:lstStyle/>
          <a:p>
            <a:endParaRPr lang="ru-RU"/>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4"/>
          <p:cNvSpPr txBox="1">
            <a:spLocks noChangeArrowheads="1"/>
          </p:cNvSpPr>
          <p:nvPr/>
        </p:nvSpPr>
        <p:spPr bwMode="auto">
          <a:xfrm>
            <a:off x="112835" y="196850"/>
            <a:ext cx="8918331" cy="400050"/>
          </a:xfrm>
          <a:prstGeom prst="rect">
            <a:avLst/>
          </a:prstGeom>
          <a:solidFill>
            <a:srgbClr val="FFFF00"/>
          </a:solidFill>
          <a:ln w="9525">
            <a:noFill/>
            <a:miter lim="800000"/>
            <a:headEnd/>
            <a:tailEnd/>
          </a:ln>
        </p:spPr>
        <p:txBody>
          <a:bodyPr>
            <a:spAutoFit/>
          </a:bodyPr>
          <a:lstStyle/>
          <a:p>
            <a:pPr algn="ctr"/>
            <a:r>
              <a:rPr lang="ru-RU" sz="2000" b="1" dirty="0">
                <a:latin typeface="Times New Roman" pitchFamily="18" charset="0"/>
                <a:cs typeface="Times New Roman" pitchFamily="18" charset="0"/>
              </a:rPr>
              <a:t>Проверка соблюдения установленных требований к эксплуатации МКД УО</a:t>
            </a:r>
          </a:p>
        </p:txBody>
      </p:sp>
      <p:sp>
        <p:nvSpPr>
          <p:cNvPr id="8195" name="TextBox 5"/>
          <p:cNvSpPr txBox="1">
            <a:spLocks noChangeArrowheads="1"/>
          </p:cNvSpPr>
          <p:nvPr/>
        </p:nvSpPr>
        <p:spPr bwMode="auto">
          <a:xfrm>
            <a:off x="-13189" y="757238"/>
            <a:ext cx="9144001" cy="339725"/>
          </a:xfrm>
          <a:prstGeom prst="rect">
            <a:avLst/>
          </a:prstGeom>
          <a:solidFill>
            <a:schemeClr val="bg1"/>
          </a:solidFill>
          <a:ln w="9525">
            <a:noFill/>
            <a:miter lim="800000"/>
            <a:headEnd/>
            <a:tailEnd/>
          </a:ln>
        </p:spPr>
        <p:txBody>
          <a:bodyPr>
            <a:spAutoFit/>
          </a:bodyPr>
          <a:lstStyle/>
          <a:p>
            <a:pPr algn="ctr"/>
            <a:r>
              <a:rPr lang="ru-RU" sz="1600" b="1">
                <a:latin typeface="Times New Roman" pitchFamily="18" charset="0"/>
                <a:cs typeface="Times New Roman" pitchFamily="18" charset="0"/>
              </a:rPr>
              <a:t>Предмет проверки </a:t>
            </a:r>
          </a:p>
        </p:txBody>
      </p:sp>
      <p:sp>
        <p:nvSpPr>
          <p:cNvPr id="8196" name="TextBox 5"/>
          <p:cNvSpPr txBox="1">
            <a:spLocks noChangeArrowheads="1"/>
          </p:cNvSpPr>
          <p:nvPr/>
        </p:nvSpPr>
        <p:spPr bwMode="auto">
          <a:xfrm>
            <a:off x="0" y="1930400"/>
            <a:ext cx="9130812" cy="338138"/>
          </a:xfrm>
          <a:prstGeom prst="rect">
            <a:avLst/>
          </a:prstGeom>
          <a:solidFill>
            <a:schemeClr val="bg1"/>
          </a:solidFill>
          <a:ln w="9525">
            <a:noFill/>
            <a:miter lim="800000"/>
            <a:headEnd/>
            <a:tailEnd/>
          </a:ln>
        </p:spPr>
        <p:txBody>
          <a:bodyPr>
            <a:spAutoFit/>
          </a:bodyPr>
          <a:lstStyle/>
          <a:p>
            <a:pPr algn="ctr"/>
            <a:r>
              <a:rPr lang="ru-RU" sz="1600" b="1">
                <a:latin typeface="Times New Roman" pitchFamily="18" charset="0"/>
                <a:cs typeface="Times New Roman" pitchFamily="18" charset="0"/>
              </a:rPr>
              <a:t>Основания проверки</a:t>
            </a:r>
          </a:p>
        </p:txBody>
      </p:sp>
      <p:sp>
        <p:nvSpPr>
          <p:cNvPr id="8197" name="TextBox 11"/>
          <p:cNvSpPr txBox="1">
            <a:spLocks noChangeArrowheads="1"/>
          </p:cNvSpPr>
          <p:nvPr/>
        </p:nvSpPr>
        <p:spPr bwMode="auto">
          <a:xfrm>
            <a:off x="-24912" y="2601914"/>
            <a:ext cx="9144001" cy="339725"/>
          </a:xfrm>
          <a:prstGeom prst="rect">
            <a:avLst/>
          </a:prstGeom>
          <a:noFill/>
          <a:ln w="9525">
            <a:noFill/>
            <a:miter lim="800000"/>
            <a:headEnd/>
            <a:tailEnd/>
          </a:ln>
        </p:spPr>
        <p:txBody>
          <a:bodyPr>
            <a:spAutoFit/>
          </a:bodyPr>
          <a:lstStyle/>
          <a:p>
            <a:pPr algn="ctr">
              <a:buFont typeface="Arial" pitchFamily="34" charset="0"/>
              <a:buNone/>
            </a:pPr>
            <a:r>
              <a:rPr lang="ru-RU" sz="1600" dirty="0">
                <a:solidFill>
                  <a:schemeClr val="bg1"/>
                </a:solidFill>
                <a:latin typeface="Times New Roman" pitchFamily="18" charset="0"/>
                <a:cs typeface="Times New Roman" pitchFamily="18" charset="0"/>
              </a:rPr>
              <a:t>Обращения собственников, плановые проверки</a:t>
            </a:r>
          </a:p>
        </p:txBody>
      </p:sp>
      <p:sp>
        <p:nvSpPr>
          <p:cNvPr id="8198" name="TextBox 5"/>
          <p:cNvSpPr txBox="1">
            <a:spLocks noChangeArrowheads="1"/>
          </p:cNvSpPr>
          <p:nvPr/>
        </p:nvSpPr>
        <p:spPr bwMode="auto">
          <a:xfrm>
            <a:off x="-38100" y="3983039"/>
            <a:ext cx="9144000" cy="338137"/>
          </a:xfrm>
          <a:prstGeom prst="rect">
            <a:avLst/>
          </a:prstGeom>
          <a:solidFill>
            <a:schemeClr val="bg1"/>
          </a:solidFill>
          <a:ln w="9525">
            <a:noFill/>
            <a:miter lim="800000"/>
            <a:headEnd/>
            <a:tailEnd/>
          </a:ln>
        </p:spPr>
        <p:txBody>
          <a:bodyPr>
            <a:spAutoFit/>
          </a:bodyPr>
          <a:lstStyle/>
          <a:p>
            <a:pPr algn="ctr"/>
            <a:r>
              <a:rPr lang="ru-RU" sz="1600" b="1">
                <a:latin typeface="Times New Roman" pitchFamily="18" charset="0"/>
                <a:cs typeface="Times New Roman" pitchFamily="18" charset="0"/>
              </a:rPr>
              <a:t>Санкции при выявлении нарушений</a:t>
            </a:r>
          </a:p>
        </p:txBody>
      </p:sp>
      <p:sp>
        <p:nvSpPr>
          <p:cNvPr id="8199" name="TextBox 11"/>
          <p:cNvSpPr txBox="1">
            <a:spLocks noChangeArrowheads="1"/>
          </p:cNvSpPr>
          <p:nvPr/>
        </p:nvSpPr>
        <p:spPr bwMode="auto">
          <a:xfrm>
            <a:off x="-49823" y="4603751"/>
            <a:ext cx="9168912" cy="830263"/>
          </a:xfrm>
          <a:prstGeom prst="rect">
            <a:avLst/>
          </a:prstGeom>
          <a:noFill/>
          <a:ln w="9525">
            <a:noFill/>
            <a:miter lim="800000"/>
            <a:headEnd/>
            <a:tailEnd/>
          </a:ln>
        </p:spPr>
        <p:txBody>
          <a:bodyPr>
            <a:spAutoFit/>
          </a:bodyPr>
          <a:lstStyle/>
          <a:p>
            <a:pPr marL="285750" indent="-285750" algn="ctr">
              <a:buFont typeface="Arial" pitchFamily="34" charset="0"/>
              <a:buChar char="•"/>
            </a:pPr>
            <a:r>
              <a:rPr lang="ru-RU" sz="1600" dirty="0">
                <a:solidFill>
                  <a:schemeClr val="bg1"/>
                </a:solidFill>
                <a:latin typeface="Times New Roman" pitchFamily="18" charset="0"/>
                <a:cs typeface="Times New Roman" pitchFamily="18" charset="0"/>
              </a:rPr>
              <a:t>Предписание об устранении нарушений;</a:t>
            </a:r>
          </a:p>
          <a:p>
            <a:pPr marL="285750" indent="-285750" algn="ctr">
              <a:buFont typeface="Arial" pitchFamily="34" charset="0"/>
              <a:buChar char="•"/>
            </a:pPr>
            <a:r>
              <a:rPr lang="ru-RU" sz="1600" dirty="0">
                <a:solidFill>
                  <a:schemeClr val="bg1"/>
                </a:solidFill>
                <a:latin typeface="Times New Roman" pitchFamily="18" charset="0"/>
                <a:cs typeface="Times New Roman" pitchFamily="18" charset="0"/>
              </a:rPr>
              <a:t>Штраф на </a:t>
            </a:r>
            <a:r>
              <a:rPr lang="ru-RU" sz="1600" dirty="0" err="1" smtClean="0">
                <a:solidFill>
                  <a:schemeClr val="bg1"/>
                </a:solidFill>
                <a:latin typeface="Times New Roman" pitchFamily="18" charset="0"/>
                <a:cs typeface="Times New Roman" pitchFamily="18" charset="0"/>
              </a:rPr>
              <a:t>должн</a:t>
            </a:r>
            <a:r>
              <a:rPr lang="ru-RU" sz="1600" dirty="0" smtClean="0">
                <a:solidFill>
                  <a:schemeClr val="bg1"/>
                </a:solidFill>
                <a:latin typeface="Times New Roman" pitchFamily="18" charset="0"/>
                <a:cs typeface="Times New Roman" pitchFamily="18" charset="0"/>
              </a:rPr>
              <a:t>. лиц.; </a:t>
            </a:r>
            <a:r>
              <a:rPr lang="ru-RU" sz="1600" dirty="0">
                <a:solidFill>
                  <a:schemeClr val="bg1"/>
                </a:solidFill>
                <a:latin typeface="Times New Roman" pitchFamily="18" charset="0"/>
                <a:cs typeface="Times New Roman" pitchFamily="18" charset="0"/>
              </a:rPr>
              <a:t>на </a:t>
            </a:r>
            <a:r>
              <a:rPr lang="ru-RU" sz="1600" dirty="0" smtClean="0">
                <a:solidFill>
                  <a:schemeClr val="bg1"/>
                </a:solidFill>
                <a:latin typeface="Times New Roman" pitchFamily="18" charset="0"/>
                <a:cs typeface="Times New Roman" pitchFamily="18" charset="0"/>
              </a:rPr>
              <a:t> юр.лиц</a:t>
            </a:r>
            <a:endParaRPr lang="ru-RU" sz="1600" dirty="0">
              <a:solidFill>
                <a:schemeClr val="bg1"/>
              </a:solidFill>
              <a:latin typeface="Times New Roman" pitchFamily="18" charset="0"/>
              <a:cs typeface="Times New Roman" pitchFamily="18" charset="0"/>
            </a:endParaRPr>
          </a:p>
          <a:p>
            <a:pPr marL="285750" indent="-285750" algn="ctr">
              <a:buFont typeface="Arial" pitchFamily="34" charset="0"/>
              <a:buChar char="•"/>
            </a:pPr>
            <a:r>
              <a:rPr lang="ru-RU" sz="1600" dirty="0">
                <a:solidFill>
                  <a:schemeClr val="bg1"/>
                </a:solidFill>
                <a:latin typeface="Times New Roman" pitchFamily="18" charset="0"/>
                <a:cs typeface="Times New Roman" pitchFamily="18" charset="0"/>
              </a:rPr>
              <a:t>Обращение в суд о понуждении устранения нарушений в случае неисполнения предписания.</a:t>
            </a:r>
          </a:p>
        </p:txBody>
      </p:sp>
      <p:sp>
        <p:nvSpPr>
          <p:cNvPr id="8200" name="TextBox 5"/>
          <p:cNvSpPr txBox="1">
            <a:spLocks noChangeArrowheads="1"/>
          </p:cNvSpPr>
          <p:nvPr/>
        </p:nvSpPr>
        <p:spPr bwMode="auto">
          <a:xfrm>
            <a:off x="-38100" y="5603876"/>
            <a:ext cx="9144000" cy="339725"/>
          </a:xfrm>
          <a:prstGeom prst="rect">
            <a:avLst/>
          </a:prstGeom>
          <a:solidFill>
            <a:schemeClr val="bg1"/>
          </a:solidFill>
          <a:ln w="9525">
            <a:noFill/>
            <a:miter lim="800000"/>
            <a:headEnd/>
            <a:tailEnd/>
          </a:ln>
        </p:spPr>
        <p:txBody>
          <a:bodyPr>
            <a:spAutoFit/>
          </a:bodyPr>
          <a:lstStyle/>
          <a:p>
            <a:pPr algn="ctr"/>
            <a:r>
              <a:rPr lang="ru-RU" sz="1600" b="1">
                <a:latin typeface="Times New Roman" pitchFamily="18" charset="0"/>
                <a:cs typeface="Times New Roman" pitchFamily="18" charset="0"/>
              </a:rPr>
              <a:t>Действия по устранению нарушений - взаимодействие с ОМСу</a:t>
            </a:r>
          </a:p>
        </p:txBody>
      </p:sp>
      <p:sp>
        <p:nvSpPr>
          <p:cNvPr id="8201" name="TextBox 11"/>
          <p:cNvSpPr txBox="1">
            <a:spLocks noChangeArrowheads="1"/>
          </p:cNvSpPr>
          <p:nvPr/>
        </p:nvSpPr>
        <p:spPr bwMode="auto">
          <a:xfrm>
            <a:off x="-24912" y="6307139"/>
            <a:ext cx="9144001" cy="338137"/>
          </a:xfrm>
          <a:prstGeom prst="rect">
            <a:avLst/>
          </a:prstGeom>
          <a:noFill/>
          <a:ln w="9525">
            <a:noFill/>
            <a:miter lim="800000"/>
            <a:headEnd/>
            <a:tailEnd/>
          </a:ln>
        </p:spPr>
        <p:txBody>
          <a:bodyPr>
            <a:spAutoFit/>
          </a:bodyPr>
          <a:lstStyle/>
          <a:p>
            <a:pPr algn="ctr">
              <a:buFont typeface="Arial" pitchFamily="34" charset="0"/>
              <a:buNone/>
            </a:pPr>
            <a:r>
              <a:rPr lang="ru-RU" sz="1600" dirty="0">
                <a:solidFill>
                  <a:schemeClr val="bg1"/>
                </a:solidFill>
                <a:latin typeface="Times New Roman" pitchFamily="18" charset="0"/>
                <a:cs typeface="Times New Roman" pitchFamily="18" charset="0"/>
              </a:rPr>
              <a:t>Информирование </a:t>
            </a:r>
            <a:r>
              <a:rPr lang="ru-RU" sz="1600" dirty="0" err="1">
                <a:solidFill>
                  <a:schemeClr val="bg1"/>
                </a:solidFill>
                <a:latin typeface="Times New Roman" pitchFamily="18" charset="0"/>
                <a:cs typeface="Times New Roman" pitchFamily="18" charset="0"/>
              </a:rPr>
              <a:t>ОМСу</a:t>
            </a:r>
            <a:r>
              <a:rPr lang="ru-RU" sz="1600" dirty="0">
                <a:solidFill>
                  <a:schemeClr val="bg1"/>
                </a:solidFill>
                <a:latin typeface="Times New Roman" pitchFamily="18" charset="0"/>
                <a:cs typeface="Times New Roman" pitchFamily="18" charset="0"/>
              </a:rPr>
              <a:t> и собственников о фактах нарушения условий договора управления .</a:t>
            </a:r>
          </a:p>
        </p:txBody>
      </p:sp>
      <p:sp>
        <p:nvSpPr>
          <p:cNvPr id="8202" name="Стрелка вниз 34"/>
          <p:cNvSpPr>
            <a:spLocks noChangeArrowheads="1"/>
          </p:cNvSpPr>
          <p:nvPr/>
        </p:nvSpPr>
        <p:spPr bwMode="auto">
          <a:xfrm>
            <a:off x="4341935" y="2268539"/>
            <a:ext cx="410308" cy="451163"/>
          </a:xfrm>
          <a:prstGeom prst="downArrow">
            <a:avLst>
              <a:gd name="adj1" fmla="val 50000"/>
              <a:gd name="adj2" fmla="val 50000"/>
            </a:avLst>
          </a:prstGeom>
          <a:solidFill>
            <a:srgbClr val="CCFFFF">
              <a:alpha val="67058"/>
            </a:srgbClr>
          </a:solidFill>
          <a:ln w="22225" algn="ctr">
            <a:solidFill>
              <a:schemeClr val="hlink"/>
            </a:solidFill>
            <a:round/>
            <a:headEnd/>
            <a:tailEnd/>
          </a:ln>
        </p:spPr>
        <p:txBody>
          <a:bodyPr lIns="36000" tIns="36000" rIns="36000" bIns="36000">
            <a:spAutoFit/>
          </a:bodyPr>
          <a:lstStyle/>
          <a:p>
            <a:endParaRPr lang="ru-RU"/>
          </a:p>
        </p:txBody>
      </p:sp>
      <p:sp>
        <p:nvSpPr>
          <p:cNvPr id="8203" name="Стрелка вниз 35"/>
          <p:cNvSpPr>
            <a:spLocks noChangeArrowheads="1"/>
          </p:cNvSpPr>
          <p:nvPr/>
        </p:nvSpPr>
        <p:spPr bwMode="auto">
          <a:xfrm>
            <a:off x="4500196" y="5967414"/>
            <a:ext cx="410308" cy="451163"/>
          </a:xfrm>
          <a:prstGeom prst="downArrow">
            <a:avLst>
              <a:gd name="adj1" fmla="val 50000"/>
              <a:gd name="adj2" fmla="val 50000"/>
            </a:avLst>
          </a:prstGeom>
          <a:solidFill>
            <a:srgbClr val="CCFFFF">
              <a:alpha val="67058"/>
            </a:srgbClr>
          </a:solidFill>
          <a:ln w="22225" algn="ctr">
            <a:solidFill>
              <a:schemeClr val="hlink"/>
            </a:solidFill>
            <a:round/>
            <a:headEnd/>
            <a:tailEnd/>
          </a:ln>
        </p:spPr>
        <p:txBody>
          <a:bodyPr lIns="36000" tIns="36000" rIns="36000" bIns="36000">
            <a:spAutoFit/>
          </a:bodyPr>
          <a:lstStyle/>
          <a:p>
            <a:endParaRPr lang="ru-RU"/>
          </a:p>
        </p:txBody>
      </p:sp>
      <p:sp>
        <p:nvSpPr>
          <p:cNvPr id="8204" name="Стрелка вниз 36"/>
          <p:cNvSpPr>
            <a:spLocks noChangeArrowheads="1"/>
          </p:cNvSpPr>
          <p:nvPr/>
        </p:nvSpPr>
        <p:spPr bwMode="auto">
          <a:xfrm>
            <a:off x="4435720" y="4321176"/>
            <a:ext cx="408842" cy="451163"/>
          </a:xfrm>
          <a:prstGeom prst="downArrow">
            <a:avLst>
              <a:gd name="adj1" fmla="val 50000"/>
              <a:gd name="adj2" fmla="val 50000"/>
            </a:avLst>
          </a:prstGeom>
          <a:solidFill>
            <a:srgbClr val="CCFFFF">
              <a:alpha val="67058"/>
            </a:srgbClr>
          </a:solidFill>
          <a:ln w="22225" algn="ctr">
            <a:solidFill>
              <a:schemeClr val="hlink"/>
            </a:solidFill>
            <a:round/>
            <a:headEnd/>
            <a:tailEnd/>
          </a:ln>
        </p:spPr>
        <p:txBody>
          <a:bodyPr lIns="36000" tIns="36000" rIns="36000" bIns="36000">
            <a:spAutoFit/>
          </a:bodyPr>
          <a:lstStyle/>
          <a:p>
            <a:endParaRPr lang="ru-RU"/>
          </a:p>
        </p:txBody>
      </p:sp>
      <p:sp>
        <p:nvSpPr>
          <p:cNvPr id="8206" name="TextBox 5"/>
          <p:cNvSpPr txBox="1">
            <a:spLocks noChangeArrowheads="1"/>
          </p:cNvSpPr>
          <p:nvPr/>
        </p:nvSpPr>
        <p:spPr bwMode="auto">
          <a:xfrm>
            <a:off x="80597" y="1436689"/>
            <a:ext cx="9144000" cy="338137"/>
          </a:xfrm>
          <a:prstGeom prst="rect">
            <a:avLst/>
          </a:prstGeom>
          <a:noFill/>
          <a:ln w="9525">
            <a:noFill/>
            <a:miter lim="800000"/>
            <a:headEnd/>
            <a:tailEnd/>
          </a:ln>
        </p:spPr>
        <p:txBody>
          <a:bodyPr>
            <a:spAutoFit/>
          </a:bodyPr>
          <a:lstStyle/>
          <a:p>
            <a:pPr algn="ctr">
              <a:buFont typeface="Arial" pitchFamily="34" charset="0"/>
              <a:buNone/>
            </a:pPr>
            <a:r>
              <a:rPr lang="ru-RU" sz="1600" dirty="0">
                <a:solidFill>
                  <a:schemeClr val="bg1"/>
                </a:solidFill>
                <a:latin typeface="Times New Roman" pitchFamily="18" charset="0"/>
                <a:cs typeface="Times New Roman" pitchFamily="18" charset="0"/>
              </a:rPr>
              <a:t> соблюдение УО установленных требований к эксплуатации МКД</a:t>
            </a:r>
          </a:p>
        </p:txBody>
      </p:sp>
      <p:sp>
        <p:nvSpPr>
          <p:cNvPr id="8207" name="TextBox 5"/>
          <p:cNvSpPr txBox="1">
            <a:spLocks noChangeArrowheads="1"/>
          </p:cNvSpPr>
          <p:nvPr/>
        </p:nvSpPr>
        <p:spPr bwMode="auto">
          <a:xfrm>
            <a:off x="0" y="2941639"/>
            <a:ext cx="9130812" cy="338137"/>
          </a:xfrm>
          <a:prstGeom prst="rect">
            <a:avLst/>
          </a:prstGeom>
          <a:solidFill>
            <a:schemeClr val="bg1"/>
          </a:solidFill>
          <a:ln w="9525">
            <a:noFill/>
            <a:miter lim="800000"/>
            <a:headEnd/>
            <a:tailEnd/>
          </a:ln>
        </p:spPr>
        <p:txBody>
          <a:bodyPr>
            <a:spAutoFit/>
          </a:bodyPr>
          <a:lstStyle/>
          <a:p>
            <a:pPr algn="ctr"/>
            <a:r>
              <a:rPr lang="ru-RU" sz="1600" b="1">
                <a:latin typeface="Times New Roman" pitchFamily="18" charset="0"/>
                <a:cs typeface="Times New Roman" pitchFamily="18" charset="0"/>
              </a:rPr>
              <a:t>Результат</a:t>
            </a:r>
          </a:p>
        </p:txBody>
      </p:sp>
      <p:sp>
        <p:nvSpPr>
          <p:cNvPr id="8208" name="TextBox 5"/>
          <p:cNvSpPr txBox="1">
            <a:spLocks noChangeArrowheads="1"/>
          </p:cNvSpPr>
          <p:nvPr/>
        </p:nvSpPr>
        <p:spPr bwMode="auto">
          <a:xfrm>
            <a:off x="52754" y="3500439"/>
            <a:ext cx="9144000" cy="339725"/>
          </a:xfrm>
          <a:prstGeom prst="rect">
            <a:avLst/>
          </a:prstGeom>
          <a:noFill/>
          <a:ln w="9525">
            <a:noFill/>
            <a:miter lim="800000"/>
            <a:headEnd/>
            <a:tailEnd/>
          </a:ln>
        </p:spPr>
        <p:txBody>
          <a:bodyPr>
            <a:spAutoFit/>
          </a:bodyPr>
          <a:lstStyle/>
          <a:p>
            <a:pPr algn="ctr">
              <a:buFont typeface="Arial" pitchFamily="34" charset="0"/>
              <a:buNone/>
            </a:pPr>
            <a:r>
              <a:rPr lang="ru-RU" sz="1600" dirty="0">
                <a:solidFill>
                  <a:schemeClr val="bg1"/>
                </a:solidFill>
                <a:latin typeface="Times New Roman" pitchFamily="18" charset="0"/>
                <a:cs typeface="Times New Roman" pitchFamily="18" charset="0"/>
              </a:rPr>
              <a:t> Соблюдение / Несоблюдение  установленных требований к эксплуатации МКД/</a:t>
            </a:r>
          </a:p>
        </p:txBody>
      </p:sp>
      <p:sp>
        <p:nvSpPr>
          <p:cNvPr id="8209" name="Стрелка вниз 34"/>
          <p:cNvSpPr>
            <a:spLocks noChangeArrowheads="1"/>
          </p:cNvSpPr>
          <p:nvPr/>
        </p:nvSpPr>
        <p:spPr bwMode="auto">
          <a:xfrm>
            <a:off x="4419600" y="3270250"/>
            <a:ext cx="410308" cy="451163"/>
          </a:xfrm>
          <a:prstGeom prst="downArrow">
            <a:avLst>
              <a:gd name="adj1" fmla="val 50000"/>
              <a:gd name="adj2" fmla="val 50000"/>
            </a:avLst>
          </a:prstGeom>
          <a:solidFill>
            <a:srgbClr val="CCFFFF">
              <a:alpha val="67058"/>
            </a:srgbClr>
          </a:solidFill>
          <a:ln w="22225" algn="ctr">
            <a:solidFill>
              <a:schemeClr val="hlink"/>
            </a:solidFill>
            <a:round/>
            <a:headEnd/>
            <a:tailEnd/>
          </a:ln>
        </p:spPr>
        <p:txBody>
          <a:bodyPr lIns="36000" tIns="36000" rIns="36000" bIns="36000">
            <a:spAutoFit/>
          </a:bodyPr>
          <a:lstStyle/>
          <a:p>
            <a:endParaRPr lang="ru-RU"/>
          </a:p>
        </p:txBody>
      </p:sp>
      <p:sp>
        <p:nvSpPr>
          <p:cNvPr id="8210" name="Стрелка вниз 34"/>
          <p:cNvSpPr>
            <a:spLocks noChangeArrowheads="1"/>
          </p:cNvSpPr>
          <p:nvPr/>
        </p:nvSpPr>
        <p:spPr bwMode="auto">
          <a:xfrm>
            <a:off x="4328746" y="1120776"/>
            <a:ext cx="410308" cy="451163"/>
          </a:xfrm>
          <a:prstGeom prst="downArrow">
            <a:avLst>
              <a:gd name="adj1" fmla="val 50000"/>
              <a:gd name="adj2" fmla="val 50000"/>
            </a:avLst>
          </a:prstGeom>
          <a:solidFill>
            <a:srgbClr val="CCFFFF">
              <a:alpha val="67058"/>
            </a:srgbClr>
          </a:solidFill>
          <a:ln w="22225" algn="ctr">
            <a:solidFill>
              <a:schemeClr val="hlink"/>
            </a:solidFill>
            <a:round/>
            <a:headEnd/>
            <a:tailEnd/>
          </a:ln>
        </p:spPr>
        <p:txBody>
          <a:bodyPr lIns="36000" tIns="36000" rIns="36000" bIns="36000">
            <a:spAutoFit/>
          </a:bodyPr>
          <a:lstStyle/>
          <a:p>
            <a:endParaRPr lang="ru-RU"/>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4"/>
          <p:cNvSpPr txBox="1">
            <a:spLocks noChangeArrowheads="1"/>
          </p:cNvSpPr>
          <p:nvPr/>
        </p:nvSpPr>
        <p:spPr bwMode="auto">
          <a:xfrm>
            <a:off x="112835" y="196850"/>
            <a:ext cx="8918331" cy="400050"/>
          </a:xfrm>
          <a:prstGeom prst="rect">
            <a:avLst/>
          </a:prstGeom>
          <a:solidFill>
            <a:srgbClr val="FFFF00"/>
          </a:solidFill>
          <a:ln w="9525">
            <a:noFill/>
            <a:miter lim="800000"/>
            <a:headEnd/>
            <a:tailEnd/>
          </a:ln>
        </p:spPr>
        <p:txBody>
          <a:bodyPr>
            <a:spAutoFit/>
          </a:bodyPr>
          <a:lstStyle/>
          <a:p>
            <a:pPr algn="ctr"/>
            <a:r>
              <a:rPr lang="ru-RU" sz="2000" b="1" dirty="0">
                <a:latin typeface="Times New Roman" pitchFamily="18" charset="0"/>
                <a:cs typeface="Times New Roman" pitchFamily="18" charset="0"/>
              </a:rPr>
              <a:t>Проверка соблюдения Правил предоставления коммунальных услуг УО</a:t>
            </a:r>
          </a:p>
        </p:txBody>
      </p:sp>
      <p:sp>
        <p:nvSpPr>
          <p:cNvPr id="9219" name="TextBox 5"/>
          <p:cNvSpPr txBox="1">
            <a:spLocks noChangeArrowheads="1"/>
          </p:cNvSpPr>
          <p:nvPr/>
        </p:nvSpPr>
        <p:spPr bwMode="auto">
          <a:xfrm>
            <a:off x="0" y="596901"/>
            <a:ext cx="9091246" cy="339725"/>
          </a:xfrm>
          <a:prstGeom prst="rect">
            <a:avLst/>
          </a:prstGeom>
          <a:solidFill>
            <a:schemeClr val="bg1"/>
          </a:solidFill>
          <a:ln w="9525">
            <a:noFill/>
            <a:miter lim="800000"/>
            <a:headEnd/>
            <a:tailEnd/>
          </a:ln>
        </p:spPr>
        <p:txBody>
          <a:bodyPr wrap="square">
            <a:spAutoFit/>
          </a:bodyPr>
          <a:lstStyle/>
          <a:p>
            <a:pPr algn="ctr"/>
            <a:r>
              <a:rPr lang="ru-RU" sz="1600" b="1">
                <a:latin typeface="Times New Roman" pitchFamily="18" charset="0"/>
                <a:cs typeface="Times New Roman" pitchFamily="18" charset="0"/>
              </a:rPr>
              <a:t>Предмет проверки </a:t>
            </a:r>
          </a:p>
        </p:txBody>
      </p:sp>
      <p:sp>
        <p:nvSpPr>
          <p:cNvPr id="9220" name="TextBox 5"/>
          <p:cNvSpPr txBox="1">
            <a:spLocks noChangeArrowheads="1"/>
          </p:cNvSpPr>
          <p:nvPr/>
        </p:nvSpPr>
        <p:spPr bwMode="auto">
          <a:xfrm>
            <a:off x="0" y="1930400"/>
            <a:ext cx="9130812" cy="338138"/>
          </a:xfrm>
          <a:prstGeom prst="rect">
            <a:avLst/>
          </a:prstGeom>
          <a:solidFill>
            <a:schemeClr val="bg1"/>
          </a:solidFill>
          <a:ln w="9525">
            <a:noFill/>
            <a:miter lim="800000"/>
            <a:headEnd/>
            <a:tailEnd/>
          </a:ln>
        </p:spPr>
        <p:txBody>
          <a:bodyPr>
            <a:spAutoFit/>
          </a:bodyPr>
          <a:lstStyle/>
          <a:p>
            <a:pPr algn="ctr"/>
            <a:r>
              <a:rPr lang="ru-RU" sz="1600" b="1">
                <a:latin typeface="Times New Roman" pitchFamily="18" charset="0"/>
                <a:cs typeface="Times New Roman" pitchFamily="18" charset="0"/>
              </a:rPr>
              <a:t>Основания проверки</a:t>
            </a:r>
          </a:p>
        </p:txBody>
      </p:sp>
      <p:sp>
        <p:nvSpPr>
          <p:cNvPr id="9221" name="TextBox 11"/>
          <p:cNvSpPr txBox="1">
            <a:spLocks noChangeArrowheads="1"/>
          </p:cNvSpPr>
          <p:nvPr/>
        </p:nvSpPr>
        <p:spPr bwMode="auto">
          <a:xfrm>
            <a:off x="-10258" y="2587626"/>
            <a:ext cx="9144001" cy="339725"/>
          </a:xfrm>
          <a:prstGeom prst="rect">
            <a:avLst/>
          </a:prstGeom>
          <a:noFill/>
          <a:ln w="9525">
            <a:noFill/>
            <a:miter lim="800000"/>
            <a:headEnd/>
            <a:tailEnd/>
          </a:ln>
        </p:spPr>
        <p:txBody>
          <a:bodyPr>
            <a:spAutoFit/>
          </a:bodyPr>
          <a:lstStyle/>
          <a:p>
            <a:pPr algn="ctr">
              <a:buFont typeface="Arial" pitchFamily="34" charset="0"/>
              <a:buNone/>
            </a:pPr>
            <a:r>
              <a:rPr lang="ru-RU" sz="1600" dirty="0">
                <a:solidFill>
                  <a:schemeClr val="bg1"/>
                </a:solidFill>
                <a:latin typeface="Times New Roman" pitchFamily="18" charset="0"/>
                <a:cs typeface="Times New Roman" pitchFamily="18" charset="0"/>
              </a:rPr>
              <a:t>Обращения собственников, плановые проверки</a:t>
            </a:r>
          </a:p>
        </p:txBody>
      </p:sp>
      <p:sp>
        <p:nvSpPr>
          <p:cNvPr id="9222" name="TextBox 5"/>
          <p:cNvSpPr txBox="1">
            <a:spLocks noChangeArrowheads="1"/>
          </p:cNvSpPr>
          <p:nvPr/>
        </p:nvSpPr>
        <p:spPr bwMode="auto">
          <a:xfrm>
            <a:off x="8792" y="3800475"/>
            <a:ext cx="9057543" cy="338138"/>
          </a:xfrm>
          <a:prstGeom prst="rect">
            <a:avLst/>
          </a:prstGeom>
          <a:solidFill>
            <a:schemeClr val="bg1"/>
          </a:solidFill>
          <a:ln w="9525">
            <a:noFill/>
            <a:miter lim="800000"/>
            <a:headEnd/>
            <a:tailEnd/>
          </a:ln>
        </p:spPr>
        <p:txBody>
          <a:bodyPr>
            <a:spAutoFit/>
          </a:bodyPr>
          <a:lstStyle/>
          <a:p>
            <a:pPr algn="ctr"/>
            <a:r>
              <a:rPr lang="ru-RU" sz="1600" b="1">
                <a:latin typeface="Times New Roman" pitchFamily="18" charset="0"/>
                <a:cs typeface="Times New Roman" pitchFamily="18" charset="0"/>
              </a:rPr>
              <a:t>Санкции при выявлении нарушений</a:t>
            </a:r>
          </a:p>
        </p:txBody>
      </p:sp>
      <p:sp>
        <p:nvSpPr>
          <p:cNvPr id="9223" name="TextBox 11"/>
          <p:cNvSpPr txBox="1">
            <a:spLocks noChangeArrowheads="1"/>
          </p:cNvSpPr>
          <p:nvPr/>
        </p:nvSpPr>
        <p:spPr bwMode="auto">
          <a:xfrm>
            <a:off x="-136281" y="4457701"/>
            <a:ext cx="9170378" cy="1076325"/>
          </a:xfrm>
          <a:prstGeom prst="rect">
            <a:avLst/>
          </a:prstGeom>
          <a:noFill/>
          <a:ln w="9525">
            <a:noFill/>
            <a:miter lim="800000"/>
            <a:headEnd/>
            <a:tailEnd/>
          </a:ln>
        </p:spPr>
        <p:txBody>
          <a:bodyPr>
            <a:spAutoFit/>
          </a:bodyPr>
          <a:lstStyle/>
          <a:p>
            <a:pPr marL="285750" indent="-285750" algn="ctr">
              <a:buFont typeface="Arial" pitchFamily="34" charset="0"/>
              <a:buChar char="•"/>
            </a:pPr>
            <a:r>
              <a:rPr lang="ru-RU" sz="1600" dirty="0">
                <a:solidFill>
                  <a:schemeClr val="bg1"/>
                </a:solidFill>
                <a:latin typeface="Times New Roman" pitchFamily="18" charset="0"/>
                <a:cs typeface="Times New Roman" pitchFamily="18" charset="0"/>
              </a:rPr>
              <a:t>Предписание об устранении нарушений;</a:t>
            </a:r>
          </a:p>
          <a:p>
            <a:pPr marL="285750" indent="-285750" algn="ctr">
              <a:buFont typeface="Arial" pitchFamily="34" charset="0"/>
              <a:buChar char="•"/>
            </a:pPr>
            <a:r>
              <a:rPr lang="ru-RU" sz="1600" dirty="0">
                <a:solidFill>
                  <a:schemeClr val="bg1"/>
                </a:solidFill>
                <a:latin typeface="Times New Roman" pitchFamily="18" charset="0"/>
                <a:cs typeface="Times New Roman" pitchFamily="18" charset="0"/>
              </a:rPr>
              <a:t>Штраф на </a:t>
            </a:r>
            <a:r>
              <a:rPr lang="ru-RU" sz="1600" dirty="0" err="1">
                <a:solidFill>
                  <a:schemeClr val="bg1"/>
                </a:solidFill>
                <a:latin typeface="Times New Roman" pitchFamily="18" charset="0"/>
                <a:cs typeface="Times New Roman" pitchFamily="18" charset="0"/>
              </a:rPr>
              <a:t>на</a:t>
            </a:r>
            <a:r>
              <a:rPr lang="ru-RU" sz="1600" dirty="0">
                <a:solidFill>
                  <a:schemeClr val="bg1"/>
                </a:solidFill>
                <a:latin typeface="Times New Roman" pitchFamily="18" charset="0"/>
                <a:cs typeface="Times New Roman" pitchFamily="18" charset="0"/>
              </a:rPr>
              <a:t> </a:t>
            </a:r>
            <a:r>
              <a:rPr lang="ru-RU" sz="1600" dirty="0" err="1">
                <a:solidFill>
                  <a:schemeClr val="bg1"/>
                </a:solidFill>
                <a:latin typeface="Times New Roman" pitchFamily="18" charset="0"/>
                <a:cs typeface="Times New Roman" pitchFamily="18" charset="0"/>
              </a:rPr>
              <a:t>должн</a:t>
            </a:r>
            <a:r>
              <a:rPr lang="ru-RU" sz="1600" dirty="0">
                <a:solidFill>
                  <a:schemeClr val="bg1"/>
                </a:solidFill>
                <a:latin typeface="Times New Roman" pitchFamily="18" charset="0"/>
                <a:cs typeface="Times New Roman" pitchFamily="18" charset="0"/>
              </a:rPr>
              <a:t>. </a:t>
            </a:r>
            <a:r>
              <a:rPr lang="ru-RU" sz="1600" dirty="0" smtClean="0">
                <a:solidFill>
                  <a:schemeClr val="bg1"/>
                </a:solidFill>
                <a:latin typeface="Times New Roman" pitchFamily="18" charset="0"/>
                <a:cs typeface="Times New Roman" pitchFamily="18" charset="0"/>
              </a:rPr>
              <a:t>Лиц . </a:t>
            </a:r>
            <a:r>
              <a:rPr lang="ru-RU" sz="1600" dirty="0">
                <a:solidFill>
                  <a:schemeClr val="bg1"/>
                </a:solidFill>
                <a:latin typeface="Times New Roman" pitchFamily="18" charset="0"/>
                <a:cs typeface="Times New Roman" pitchFamily="18" charset="0"/>
              </a:rPr>
              <a:t>или дисквалификацию до 3 лет; на юр. лиц - двукратный размер излишне полученной выручки (через </a:t>
            </a:r>
            <a:r>
              <a:rPr lang="ru-RU" sz="1600" dirty="0" err="1">
                <a:solidFill>
                  <a:schemeClr val="bg1"/>
                </a:solidFill>
                <a:latin typeface="Times New Roman" pitchFamily="18" charset="0"/>
                <a:cs typeface="Times New Roman" pitchFamily="18" charset="0"/>
              </a:rPr>
              <a:t>Роспотребнадзор</a:t>
            </a:r>
            <a:r>
              <a:rPr lang="ru-RU" sz="1600" dirty="0">
                <a:solidFill>
                  <a:schemeClr val="bg1"/>
                </a:solidFill>
                <a:latin typeface="Times New Roman" pitchFamily="18" charset="0"/>
                <a:cs typeface="Times New Roman" pitchFamily="18" charset="0"/>
              </a:rPr>
              <a:t>)</a:t>
            </a:r>
          </a:p>
          <a:p>
            <a:pPr marL="285750" indent="-285750" algn="ctr">
              <a:buFont typeface="Arial" pitchFamily="34" charset="0"/>
              <a:buChar char="•"/>
            </a:pPr>
            <a:r>
              <a:rPr lang="ru-RU" sz="1600" dirty="0">
                <a:solidFill>
                  <a:schemeClr val="bg1"/>
                </a:solidFill>
                <a:latin typeface="Times New Roman" pitchFamily="18" charset="0"/>
                <a:cs typeface="Times New Roman" pitchFamily="18" charset="0"/>
              </a:rPr>
              <a:t>Обращение в суд о понуждении устранения нарушений в случае неисполнения предписания.</a:t>
            </a:r>
          </a:p>
        </p:txBody>
      </p:sp>
      <p:sp>
        <p:nvSpPr>
          <p:cNvPr id="9224" name="TextBox 5"/>
          <p:cNvSpPr txBox="1">
            <a:spLocks noChangeArrowheads="1"/>
          </p:cNvSpPr>
          <p:nvPr/>
        </p:nvSpPr>
        <p:spPr bwMode="auto">
          <a:xfrm>
            <a:off x="0" y="5645151"/>
            <a:ext cx="9130812" cy="339725"/>
          </a:xfrm>
          <a:prstGeom prst="rect">
            <a:avLst/>
          </a:prstGeom>
          <a:solidFill>
            <a:schemeClr val="bg1"/>
          </a:solidFill>
          <a:ln w="9525">
            <a:noFill/>
            <a:miter lim="800000"/>
            <a:headEnd/>
            <a:tailEnd/>
          </a:ln>
        </p:spPr>
        <p:txBody>
          <a:bodyPr wrap="square">
            <a:spAutoFit/>
          </a:bodyPr>
          <a:lstStyle/>
          <a:p>
            <a:pPr algn="ctr"/>
            <a:r>
              <a:rPr lang="ru-RU" sz="1600" b="1">
                <a:latin typeface="Times New Roman" pitchFamily="18" charset="0"/>
                <a:cs typeface="Times New Roman" pitchFamily="18" charset="0"/>
              </a:rPr>
              <a:t>Действия по устранению нарушений - взаимодействие с ОМСу</a:t>
            </a:r>
          </a:p>
        </p:txBody>
      </p:sp>
      <p:sp>
        <p:nvSpPr>
          <p:cNvPr id="9225" name="TextBox 11"/>
          <p:cNvSpPr txBox="1">
            <a:spLocks noChangeArrowheads="1"/>
          </p:cNvSpPr>
          <p:nvPr/>
        </p:nvSpPr>
        <p:spPr bwMode="auto">
          <a:xfrm>
            <a:off x="-52754" y="6345510"/>
            <a:ext cx="9144000" cy="323850"/>
          </a:xfrm>
          <a:prstGeom prst="rect">
            <a:avLst/>
          </a:prstGeom>
          <a:noFill/>
          <a:ln w="9525">
            <a:noFill/>
            <a:miter lim="800000"/>
            <a:headEnd/>
            <a:tailEnd/>
          </a:ln>
        </p:spPr>
        <p:txBody>
          <a:bodyPr>
            <a:spAutoFit/>
          </a:bodyPr>
          <a:lstStyle/>
          <a:p>
            <a:pPr algn="ctr"/>
            <a:r>
              <a:rPr lang="ru-RU" sz="1500" dirty="0">
                <a:solidFill>
                  <a:schemeClr val="bg1"/>
                </a:solidFill>
                <a:latin typeface="Times New Roman" pitchFamily="18" charset="0"/>
                <a:cs typeface="Times New Roman" pitchFamily="18" charset="0"/>
              </a:rPr>
              <a:t>Информирование </a:t>
            </a:r>
            <a:r>
              <a:rPr lang="ru-RU" sz="1500" dirty="0" err="1">
                <a:solidFill>
                  <a:schemeClr val="bg1"/>
                </a:solidFill>
                <a:latin typeface="Times New Roman" pitchFamily="18" charset="0"/>
                <a:cs typeface="Times New Roman" pitchFamily="18" charset="0"/>
              </a:rPr>
              <a:t>ОМСу</a:t>
            </a:r>
            <a:r>
              <a:rPr lang="ru-RU" sz="1500" dirty="0">
                <a:solidFill>
                  <a:schemeClr val="bg1"/>
                </a:solidFill>
                <a:latin typeface="Times New Roman" pitchFamily="18" charset="0"/>
                <a:cs typeface="Times New Roman" pitchFamily="18" charset="0"/>
              </a:rPr>
              <a:t> и собственников о фактах нарушения Правил предоставления коммунальных услуг </a:t>
            </a:r>
          </a:p>
        </p:txBody>
      </p:sp>
      <p:sp>
        <p:nvSpPr>
          <p:cNvPr id="9226" name="Стрелка вниз 34"/>
          <p:cNvSpPr>
            <a:spLocks noChangeArrowheads="1"/>
          </p:cNvSpPr>
          <p:nvPr/>
        </p:nvSpPr>
        <p:spPr bwMode="auto">
          <a:xfrm>
            <a:off x="4394689" y="2247901"/>
            <a:ext cx="410308" cy="451163"/>
          </a:xfrm>
          <a:prstGeom prst="downArrow">
            <a:avLst>
              <a:gd name="adj1" fmla="val 50000"/>
              <a:gd name="adj2" fmla="val 50000"/>
            </a:avLst>
          </a:prstGeom>
          <a:solidFill>
            <a:srgbClr val="CCFFFF">
              <a:alpha val="67058"/>
            </a:srgbClr>
          </a:solidFill>
          <a:ln w="22225" algn="ctr">
            <a:solidFill>
              <a:schemeClr val="hlink"/>
            </a:solidFill>
            <a:round/>
            <a:headEnd/>
            <a:tailEnd/>
          </a:ln>
        </p:spPr>
        <p:txBody>
          <a:bodyPr lIns="36000" tIns="36000" rIns="36000" bIns="36000">
            <a:spAutoFit/>
          </a:bodyPr>
          <a:lstStyle/>
          <a:p>
            <a:endParaRPr lang="ru-RU"/>
          </a:p>
        </p:txBody>
      </p:sp>
      <p:sp>
        <p:nvSpPr>
          <p:cNvPr id="9227" name="Стрелка вниз 35"/>
          <p:cNvSpPr>
            <a:spLocks noChangeArrowheads="1"/>
          </p:cNvSpPr>
          <p:nvPr/>
        </p:nvSpPr>
        <p:spPr bwMode="auto">
          <a:xfrm>
            <a:off x="4419600" y="5984876"/>
            <a:ext cx="385397" cy="444399"/>
          </a:xfrm>
          <a:prstGeom prst="downArrow">
            <a:avLst>
              <a:gd name="adj1" fmla="val 50000"/>
              <a:gd name="adj2" fmla="val 50000"/>
            </a:avLst>
          </a:prstGeom>
          <a:solidFill>
            <a:srgbClr val="CCFFFF">
              <a:alpha val="67058"/>
            </a:srgbClr>
          </a:solidFill>
          <a:ln w="22225" algn="ctr">
            <a:solidFill>
              <a:schemeClr val="hlink"/>
            </a:solidFill>
            <a:round/>
            <a:headEnd/>
            <a:tailEnd/>
          </a:ln>
        </p:spPr>
        <p:txBody>
          <a:bodyPr lIns="36000" tIns="36000" rIns="36000" bIns="36000">
            <a:spAutoFit/>
          </a:bodyPr>
          <a:lstStyle/>
          <a:p>
            <a:endParaRPr lang="ru-RU"/>
          </a:p>
        </p:txBody>
      </p:sp>
      <p:sp>
        <p:nvSpPr>
          <p:cNvPr id="9228" name="Стрелка вниз 36"/>
          <p:cNvSpPr>
            <a:spLocks noChangeArrowheads="1"/>
          </p:cNvSpPr>
          <p:nvPr/>
        </p:nvSpPr>
        <p:spPr bwMode="auto">
          <a:xfrm>
            <a:off x="4448908" y="4138614"/>
            <a:ext cx="408843" cy="437635"/>
          </a:xfrm>
          <a:prstGeom prst="downArrow">
            <a:avLst>
              <a:gd name="adj1" fmla="val 43843"/>
              <a:gd name="adj2" fmla="val 50000"/>
            </a:avLst>
          </a:prstGeom>
          <a:solidFill>
            <a:srgbClr val="CCFFFF">
              <a:alpha val="67058"/>
            </a:srgbClr>
          </a:solidFill>
          <a:ln w="22225" algn="ctr">
            <a:solidFill>
              <a:schemeClr val="hlink"/>
            </a:solidFill>
            <a:round/>
            <a:headEnd/>
            <a:tailEnd/>
          </a:ln>
        </p:spPr>
        <p:txBody>
          <a:bodyPr lIns="36000" tIns="36000" rIns="36000" bIns="36000">
            <a:spAutoFit/>
          </a:bodyPr>
          <a:lstStyle/>
          <a:p>
            <a:endParaRPr lang="ru-RU"/>
          </a:p>
        </p:txBody>
      </p:sp>
      <p:sp>
        <p:nvSpPr>
          <p:cNvPr id="9230" name="TextBox 5"/>
          <p:cNvSpPr txBox="1">
            <a:spLocks noChangeArrowheads="1"/>
          </p:cNvSpPr>
          <p:nvPr/>
        </p:nvSpPr>
        <p:spPr bwMode="auto">
          <a:xfrm>
            <a:off x="52754" y="1244601"/>
            <a:ext cx="9144000" cy="830263"/>
          </a:xfrm>
          <a:prstGeom prst="rect">
            <a:avLst/>
          </a:prstGeom>
          <a:noFill/>
          <a:ln w="9525">
            <a:noFill/>
            <a:miter lim="800000"/>
            <a:headEnd/>
            <a:tailEnd/>
          </a:ln>
        </p:spPr>
        <p:txBody>
          <a:bodyPr>
            <a:spAutoFit/>
          </a:bodyPr>
          <a:lstStyle/>
          <a:p>
            <a:pPr algn="ctr">
              <a:buFont typeface="Arial" pitchFamily="34" charset="0"/>
              <a:buNone/>
            </a:pPr>
            <a:r>
              <a:rPr lang="ru-RU" sz="1600" dirty="0">
                <a:solidFill>
                  <a:schemeClr val="bg1"/>
                </a:solidFill>
                <a:latin typeface="Times New Roman" pitchFamily="18" charset="0"/>
                <a:cs typeface="Times New Roman" pitchFamily="18" charset="0"/>
              </a:rPr>
              <a:t> Соблюдение порядок заключения договора  на предоставление КУ, качество предоставления КУ, порядок приостановления, ограничения КУ, порядок определения размера, перерасчета и изменения</a:t>
            </a:r>
          </a:p>
          <a:p>
            <a:pPr algn="ctr">
              <a:buFont typeface="Arial" pitchFamily="34" charset="0"/>
              <a:buNone/>
            </a:pPr>
            <a:r>
              <a:rPr lang="ru-RU" sz="1600" dirty="0">
                <a:solidFill>
                  <a:schemeClr val="bg1"/>
                </a:solidFill>
                <a:latin typeface="Times New Roman" pitchFamily="18" charset="0"/>
                <a:cs typeface="Times New Roman" pitchFamily="18" charset="0"/>
              </a:rPr>
              <a:t>  платы за КУ</a:t>
            </a:r>
          </a:p>
        </p:txBody>
      </p:sp>
      <p:sp>
        <p:nvSpPr>
          <p:cNvPr id="9231" name="TextBox 5"/>
          <p:cNvSpPr txBox="1">
            <a:spLocks noChangeArrowheads="1"/>
          </p:cNvSpPr>
          <p:nvPr/>
        </p:nvSpPr>
        <p:spPr bwMode="auto">
          <a:xfrm>
            <a:off x="0" y="2941639"/>
            <a:ext cx="9144000" cy="338137"/>
          </a:xfrm>
          <a:prstGeom prst="rect">
            <a:avLst/>
          </a:prstGeom>
          <a:solidFill>
            <a:schemeClr val="bg1"/>
          </a:solidFill>
          <a:ln w="9525">
            <a:noFill/>
            <a:miter lim="800000"/>
            <a:headEnd/>
            <a:tailEnd/>
          </a:ln>
        </p:spPr>
        <p:txBody>
          <a:bodyPr>
            <a:spAutoFit/>
          </a:bodyPr>
          <a:lstStyle/>
          <a:p>
            <a:pPr algn="ctr"/>
            <a:r>
              <a:rPr lang="ru-RU" sz="1600" b="1">
                <a:latin typeface="Times New Roman" pitchFamily="18" charset="0"/>
                <a:cs typeface="Times New Roman" pitchFamily="18" charset="0"/>
              </a:rPr>
              <a:t>Результат</a:t>
            </a:r>
          </a:p>
        </p:txBody>
      </p:sp>
      <p:sp>
        <p:nvSpPr>
          <p:cNvPr id="9232" name="TextBox 5"/>
          <p:cNvSpPr txBox="1">
            <a:spLocks noChangeArrowheads="1"/>
          </p:cNvSpPr>
          <p:nvPr/>
        </p:nvSpPr>
        <p:spPr bwMode="auto">
          <a:xfrm>
            <a:off x="-58615" y="3486150"/>
            <a:ext cx="9144000" cy="338138"/>
          </a:xfrm>
          <a:prstGeom prst="rect">
            <a:avLst/>
          </a:prstGeom>
          <a:noFill/>
          <a:ln w="9525">
            <a:noFill/>
            <a:miter lim="800000"/>
            <a:headEnd/>
            <a:tailEnd/>
          </a:ln>
        </p:spPr>
        <p:txBody>
          <a:bodyPr>
            <a:spAutoFit/>
          </a:bodyPr>
          <a:lstStyle/>
          <a:p>
            <a:pPr algn="ctr">
              <a:buFont typeface="Arial" pitchFamily="34" charset="0"/>
              <a:buNone/>
            </a:pPr>
            <a:r>
              <a:rPr lang="ru-RU" sz="1600" dirty="0">
                <a:solidFill>
                  <a:schemeClr val="bg1"/>
                </a:solidFill>
                <a:latin typeface="Times New Roman" pitchFamily="18" charset="0"/>
                <a:cs typeface="Times New Roman" pitchFamily="18" charset="0"/>
              </a:rPr>
              <a:t> Соблюдение / Несоблюдение Правил предоставления коммунальных услуг</a:t>
            </a:r>
          </a:p>
        </p:txBody>
      </p:sp>
      <p:sp>
        <p:nvSpPr>
          <p:cNvPr id="9233" name="Стрелка вниз 34"/>
          <p:cNvSpPr>
            <a:spLocks noChangeArrowheads="1"/>
          </p:cNvSpPr>
          <p:nvPr/>
        </p:nvSpPr>
        <p:spPr bwMode="auto">
          <a:xfrm>
            <a:off x="4419600" y="3270250"/>
            <a:ext cx="410308" cy="451163"/>
          </a:xfrm>
          <a:prstGeom prst="downArrow">
            <a:avLst>
              <a:gd name="adj1" fmla="val 50000"/>
              <a:gd name="adj2" fmla="val 50000"/>
            </a:avLst>
          </a:prstGeom>
          <a:solidFill>
            <a:srgbClr val="CCFFFF">
              <a:alpha val="67058"/>
            </a:srgbClr>
          </a:solidFill>
          <a:ln w="22225" algn="ctr">
            <a:solidFill>
              <a:schemeClr val="hlink"/>
            </a:solidFill>
            <a:round/>
            <a:headEnd/>
            <a:tailEnd/>
          </a:ln>
        </p:spPr>
        <p:txBody>
          <a:bodyPr lIns="36000" tIns="36000" rIns="36000" bIns="36000">
            <a:spAutoFit/>
          </a:bodyPr>
          <a:lstStyle/>
          <a:p>
            <a:endParaRPr lang="ru-RU"/>
          </a:p>
        </p:txBody>
      </p:sp>
      <p:sp>
        <p:nvSpPr>
          <p:cNvPr id="9234" name="Стрелка вниз 34"/>
          <p:cNvSpPr>
            <a:spLocks noChangeArrowheads="1"/>
          </p:cNvSpPr>
          <p:nvPr/>
        </p:nvSpPr>
        <p:spPr bwMode="auto">
          <a:xfrm>
            <a:off x="4314092" y="971551"/>
            <a:ext cx="410308" cy="451163"/>
          </a:xfrm>
          <a:prstGeom prst="downArrow">
            <a:avLst>
              <a:gd name="adj1" fmla="val 50000"/>
              <a:gd name="adj2" fmla="val 50000"/>
            </a:avLst>
          </a:prstGeom>
          <a:solidFill>
            <a:srgbClr val="CCFFFF">
              <a:alpha val="67058"/>
            </a:srgbClr>
          </a:solidFill>
          <a:ln w="22225" algn="ctr">
            <a:solidFill>
              <a:schemeClr val="hlink"/>
            </a:solidFill>
            <a:round/>
            <a:headEnd/>
            <a:tailEnd/>
          </a:ln>
        </p:spPr>
        <p:txBody>
          <a:bodyPr lIns="36000" tIns="36000" rIns="36000" bIns="36000">
            <a:spAutoFit/>
          </a:bodyPr>
          <a:lstStyle/>
          <a:p>
            <a:endParaRPr lang="ru-RU"/>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4"/>
          <p:cNvSpPr txBox="1">
            <a:spLocks noChangeArrowheads="1"/>
          </p:cNvSpPr>
          <p:nvPr/>
        </p:nvSpPr>
        <p:spPr bwMode="auto">
          <a:xfrm>
            <a:off x="14654" y="700088"/>
            <a:ext cx="9000392" cy="400050"/>
          </a:xfrm>
          <a:prstGeom prst="rect">
            <a:avLst/>
          </a:prstGeom>
          <a:solidFill>
            <a:srgbClr val="FFFF00"/>
          </a:solidFill>
          <a:ln w="9525">
            <a:noFill/>
            <a:miter lim="800000"/>
            <a:headEnd/>
            <a:tailEnd/>
          </a:ln>
        </p:spPr>
        <p:txBody>
          <a:bodyPr>
            <a:spAutoFit/>
          </a:bodyPr>
          <a:lstStyle/>
          <a:p>
            <a:pPr algn="ctr"/>
            <a:r>
              <a:rPr lang="ru-RU" sz="2000" b="1" dirty="0">
                <a:latin typeface="Times New Roman" pitchFamily="18" charset="0"/>
                <a:cs typeface="Times New Roman" pitchFamily="18" charset="0"/>
              </a:rPr>
              <a:t>	Фактическое состояние дел в управлении жилищным фондом УК</a:t>
            </a:r>
          </a:p>
        </p:txBody>
      </p:sp>
      <p:sp>
        <p:nvSpPr>
          <p:cNvPr id="11267" name="TextBox 4"/>
          <p:cNvSpPr txBox="1">
            <a:spLocks noChangeArrowheads="1"/>
          </p:cNvSpPr>
          <p:nvPr/>
        </p:nvSpPr>
        <p:spPr bwMode="auto">
          <a:xfrm>
            <a:off x="507023" y="1277939"/>
            <a:ext cx="8576897" cy="923925"/>
          </a:xfrm>
          <a:prstGeom prst="rect">
            <a:avLst/>
          </a:prstGeom>
          <a:solidFill>
            <a:schemeClr val="bg1"/>
          </a:solidFill>
          <a:ln w="9525">
            <a:solidFill>
              <a:srgbClr val="000000"/>
            </a:solidFill>
            <a:miter lim="800000"/>
            <a:headEnd/>
            <a:tailEnd/>
          </a:ln>
        </p:spPr>
        <p:txBody>
          <a:bodyPr>
            <a:spAutoFit/>
          </a:bodyPr>
          <a:lstStyle/>
          <a:p>
            <a:pPr marL="342900" indent="-342900" algn="just">
              <a:buFont typeface="Arial" pitchFamily="34" charset="0"/>
              <a:buChar char="•"/>
            </a:pPr>
            <a:r>
              <a:rPr lang="ru-RU" sz="1800">
                <a:latin typeface="Times New Roman" pitchFamily="18" charset="0"/>
                <a:cs typeface="Times New Roman" pitchFamily="18" charset="0"/>
              </a:rPr>
              <a:t>нецелевое использование УК средств собственников и нанимателей</a:t>
            </a:r>
          </a:p>
          <a:p>
            <a:pPr marL="342900" indent="-342900" algn="just">
              <a:buFont typeface="Arial" pitchFamily="34" charset="0"/>
              <a:buChar char="•"/>
            </a:pPr>
            <a:r>
              <a:rPr lang="ru-RU" sz="1800">
                <a:latin typeface="Times New Roman" pitchFamily="18" charset="0"/>
                <a:cs typeface="Times New Roman" pitchFamily="18" charset="0"/>
              </a:rPr>
              <a:t>наличие задолженности УК перед РСО</a:t>
            </a:r>
          </a:p>
          <a:p>
            <a:pPr marL="342900" indent="-342900" algn="just">
              <a:buFont typeface="Arial" pitchFamily="34" charset="0"/>
              <a:buChar char="•"/>
            </a:pPr>
            <a:r>
              <a:rPr lang="ru-RU" sz="1800">
                <a:latin typeface="Times New Roman" pitchFamily="18" charset="0"/>
                <a:cs typeface="Times New Roman" pitchFamily="18" charset="0"/>
              </a:rPr>
              <a:t>клонирование УК (с целью ухода от финансовой ответственности перед РСО)</a:t>
            </a:r>
          </a:p>
        </p:txBody>
      </p:sp>
      <p:sp>
        <p:nvSpPr>
          <p:cNvPr id="11268" name="Text Box 10"/>
          <p:cNvSpPr txBox="1">
            <a:spLocks noChangeArrowheads="1"/>
          </p:cNvSpPr>
          <p:nvPr/>
        </p:nvSpPr>
        <p:spPr bwMode="auto">
          <a:xfrm>
            <a:off x="8692662" y="128589"/>
            <a:ext cx="288681" cy="349702"/>
          </a:xfrm>
          <a:prstGeom prst="rect">
            <a:avLst/>
          </a:prstGeom>
          <a:solidFill>
            <a:srgbClr val="FFFFFF"/>
          </a:solidFill>
          <a:ln w="9525">
            <a:noFill/>
            <a:miter lim="800000"/>
            <a:headEnd/>
            <a:tailEnd/>
          </a:ln>
        </p:spPr>
        <p:txBody>
          <a:bodyPr lIns="18000" tIns="36000" rIns="18000" bIns="36000">
            <a:spAutoFit/>
          </a:bodyPr>
          <a:lstStyle/>
          <a:p>
            <a:pPr algn="ctr">
              <a:spcBef>
                <a:spcPct val="50000"/>
              </a:spcBef>
            </a:pPr>
            <a:r>
              <a:rPr lang="ru-RU">
                <a:solidFill>
                  <a:srgbClr val="000000"/>
                </a:solidFill>
              </a:rPr>
              <a:t>8</a:t>
            </a:r>
          </a:p>
        </p:txBody>
      </p:sp>
      <p:sp>
        <p:nvSpPr>
          <p:cNvPr id="11269" name="TextBox 4"/>
          <p:cNvSpPr txBox="1">
            <a:spLocks noChangeArrowheads="1"/>
          </p:cNvSpPr>
          <p:nvPr/>
        </p:nvSpPr>
        <p:spPr bwMode="auto">
          <a:xfrm>
            <a:off x="507024" y="2738439"/>
            <a:ext cx="8566638" cy="923925"/>
          </a:xfrm>
          <a:prstGeom prst="rect">
            <a:avLst/>
          </a:prstGeom>
          <a:solidFill>
            <a:schemeClr val="bg1"/>
          </a:solidFill>
          <a:ln w="9525">
            <a:solidFill>
              <a:srgbClr val="000000"/>
            </a:solidFill>
            <a:miter lim="800000"/>
            <a:headEnd/>
            <a:tailEnd/>
          </a:ln>
        </p:spPr>
        <p:txBody>
          <a:bodyPr>
            <a:spAutoFit/>
          </a:bodyPr>
          <a:lstStyle/>
          <a:p>
            <a:pPr marL="342900" indent="-342900" algn="just">
              <a:buFont typeface="Arial" pitchFamily="34" charset="0"/>
              <a:buChar char="•"/>
            </a:pPr>
            <a:r>
              <a:rPr lang="ru-RU" sz="1800" dirty="0">
                <a:latin typeface="Times New Roman" pitchFamily="18" charset="0"/>
                <a:cs typeface="Times New Roman" pitchFamily="18" charset="0"/>
              </a:rPr>
              <a:t>наличие в деятельности УК признаков мошенничества и незаконного обогащения</a:t>
            </a:r>
          </a:p>
          <a:p>
            <a:pPr marL="342900" indent="-342900" algn="just">
              <a:buFont typeface="Arial" pitchFamily="34" charset="0"/>
              <a:buChar char="•"/>
            </a:pPr>
            <a:r>
              <a:rPr lang="ru-RU" sz="1800" dirty="0">
                <a:latin typeface="Times New Roman" pitchFamily="18" charset="0"/>
                <a:cs typeface="Times New Roman" pitchFamily="18" charset="0"/>
              </a:rPr>
              <a:t> игнорирование решения собственников, шантаж, подкуп собственников</a:t>
            </a:r>
          </a:p>
          <a:p>
            <a:pPr marL="342900" indent="-342900" algn="just">
              <a:buFont typeface="Arial" pitchFamily="34" charset="0"/>
              <a:buChar char="•"/>
            </a:pPr>
            <a:r>
              <a:rPr lang="ru-RU" sz="1800" dirty="0">
                <a:latin typeface="Times New Roman" pitchFamily="18" charset="0"/>
                <a:cs typeface="Times New Roman" pitchFamily="18" charset="0"/>
              </a:rPr>
              <a:t>сложность появления новых УК (сговор действующих УК)</a:t>
            </a:r>
          </a:p>
        </p:txBody>
      </p:sp>
      <p:sp>
        <p:nvSpPr>
          <p:cNvPr id="11270" name="TextBox 5"/>
          <p:cNvSpPr txBox="1">
            <a:spLocks noChangeArrowheads="1"/>
          </p:cNvSpPr>
          <p:nvPr/>
        </p:nvSpPr>
        <p:spPr bwMode="auto">
          <a:xfrm>
            <a:off x="451338" y="4076701"/>
            <a:ext cx="8692662" cy="646113"/>
          </a:xfrm>
          <a:prstGeom prst="rect">
            <a:avLst/>
          </a:prstGeom>
          <a:solidFill>
            <a:schemeClr val="bg1"/>
          </a:solidFill>
          <a:ln w="9525">
            <a:solidFill>
              <a:srgbClr val="000000"/>
            </a:solidFill>
            <a:miter lim="800000"/>
            <a:headEnd/>
            <a:tailEnd/>
          </a:ln>
        </p:spPr>
        <p:txBody>
          <a:bodyPr>
            <a:spAutoFit/>
          </a:bodyPr>
          <a:lstStyle/>
          <a:p>
            <a:pPr marL="342900" indent="-342900" algn="just">
              <a:buFont typeface="Arial" pitchFamily="34" charset="0"/>
              <a:buChar char="•"/>
            </a:pPr>
            <a:r>
              <a:rPr lang="ru-RU" sz="1800" dirty="0">
                <a:latin typeface="Times New Roman" pitchFamily="18" charset="0"/>
                <a:cs typeface="Times New Roman" pitchFamily="18" charset="0"/>
              </a:rPr>
              <a:t>за подавляющим количеством УК, в действиях которых имеются перечисленные выше факты, «стоят» </a:t>
            </a:r>
            <a:r>
              <a:rPr lang="ru-RU" sz="1800" dirty="0" err="1">
                <a:latin typeface="Times New Roman" pitchFamily="18" charset="0"/>
                <a:cs typeface="Times New Roman" pitchFamily="18" charset="0"/>
              </a:rPr>
              <a:t>аффилированные</a:t>
            </a:r>
            <a:r>
              <a:rPr lang="ru-RU" sz="1800" dirty="0">
                <a:latin typeface="Times New Roman" pitchFamily="18" charset="0"/>
                <a:cs typeface="Times New Roman" pitchFamily="18" charset="0"/>
              </a:rPr>
              <a:t> лица, в т.ч. представители власти.</a:t>
            </a:r>
          </a:p>
        </p:txBody>
      </p:sp>
      <p:sp>
        <p:nvSpPr>
          <p:cNvPr id="11271" name="TextBox 6"/>
          <p:cNvSpPr txBox="1">
            <a:spLocks noChangeArrowheads="1"/>
          </p:cNvSpPr>
          <p:nvPr/>
        </p:nvSpPr>
        <p:spPr bwMode="auto">
          <a:xfrm>
            <a:off x="507023" y="5287964"/>
            <a:ext cx="8576897" cy="923925"/>
          </a:xfrm>
          <a:prstGeom prst="rect">
            <a:avLst/>
          </a:prstGeom>
          <a:solidFill>
            <a:schemeClr val="bg1"/>
          </a:solidFill>
          <a:ln w="9525">
            <a:solidFill>
              <a:srgbClr val="000000"/>
            </a:solidFill>
            <a:miter lim="800000"/>
            <a:headEnd/>
            <a:tailEnd/>
          </a:ln>
        </p:spPr>
        <p:txBody>
          <a:bodyPr>
            <a:spAutoFit/>
          </a:bodyPr>
          <a:lstStyle/>
          <a:p>
            <a:pPr marL="342900" indent="-342900" algn="just">
              <a:buFont typeface="Arial" pitchFamily="34" charset="0"/>
              <a:buChar char="•"/>
            </a:pPr>
            <a:r>
              <a:rPr lang="ru-RU" sz="1800" dirty="0">
                <a:latin typeface="Times New Roman" pitchFamily="18" charset="0"/>
                <a:cs typeface="Times New Roman" pitchFamily="18" charset="0"/>
              </a:rPr>
              <a:t>использование </a:t>
            </a:r>
            <a:r>
              <a:rPr lang="ru-RU" sz="1800" dirty="0" err="1">
                <a:latin typeface="Times New Roman" pitchFamily="18" charset="0"/>
                <a:cs typeface="Times New Roman" pitchFamily="18" charset="0"/>
              </a:rPr>
              <a:t>ОМСу</a:t>
            </a:r>
            <a:r>
              <a:rPr lang="ru-RU" sz="1800" dirty="0">
                <a:latin typeface="Times New Roman" pitchFamily="18" charset="0"/>
                <a:cs typeface="Times New Roman" pitchFamily="18" charset="0"/>
              </a:rPr>
              <a:t> административного ресурса в отношении УК при решении вопросов, не относящихся к деятельности УК, в формировании договорных отношений, противоречащих законодательству</a:t>
            </a:r>
          </a:p>
        </p:txBody>
      </p:sp>
      <p:sp>
        <p:nvSpPr>
          <p:cNvPr id="11272" name="Стрелка вправо 3"/>
          <p:cNvSpPr>
            <a:spLocks noChangeArrowheads="1"/>
          </p:cNvSpPr>
          <p:nvPr/>
        </p:nvSpPr>
        <p:spPr bwMode="auto">
          <a:xfrm>
            <a:off x="257908" y="1514476"/>
            <a:ext cx="249115" cy="694669"/>
          </a:xfrm>
          <a:prstGeom prst="rightArrow">
            <a:avLst>
              <a:gd name="adj1" fmla="val 50000"/>
              <a:gd name="adj2" fmla="val 50000"/>
            </a:avLst>
          </a:prstGeom>
          <a:solidFill>
            <a:srgbClr val="CCFFFF">
              <a:alpha val="67058"/>
            </a:srgbClr>
          </a:solidFill>
          <a:ln w="22225" algn="ctr">
            <a:solidFill>
              <a:schemeClr val="hlink"/>
            </a:solidFill>
            <a:round/>
            <a:headEnd/>
            <a:tailEnd/>
          </a:ln>
        </p:spPr>
        <p:txBody>
          <a:bodyPr lIns="36000" tIns="36000" rIns="36000" bIns="36000">
            <a:spAutoFit/>
          </a:bodyPr>
          <a:lstStyle/>
          <a:p>
            <a:endParaRPr lang="ru-RU"/>
          </a:p>
        </p:txBody>
      </p:sp>
      <p:sp>
        <p:nvSpPr>
          <p:cNvPr id="11273" name="Стрелка вправо 10"/>
          <p:cNvSpPr>
            <a:spLocks noChangeArrowheads="1"/>
          </p:cNvSpPr>
          <p:nvPr/>
        </p:nvSpPr>
        <p:spPr bwMode="auto">
          <a:xfrm>
            <a:off x="274028" y="2913063"/>
            <a:ext cx="249115" cy="694669"/>
          </a:xfrm>
          <a:prstGeom prst="rightArrow">
            <a:avLst>
              <a:gd name="adj1" fmla="val 50000"/>
              <a:gd name="adj2" fmla="val 50000"/>
            </a:avLst>
          </a:prstGeom>
          <a:solidFill>
            <a:srgbClr val="CCFFFF">
              <a:alpha val="67058"/>
            </a:srgbClr>
          </a:solidFill>
          <a:ln w="22225" algn="ctr">
            <a:solidFill>
              <a:schemeClr val="hlink"/>
            </a:solidFill>
            <a:round/>
            <a:headEnd/>
            <a:tailEnd/>
          </a:ln>
        </p:spPr>
        <p:txBody>
          <a:bodyPr lIns="36000" tIns="36000" rIns="36000" bIns="36000">
            <a:spAutoFit/>
          </a:bodyPr>
          <a:lstStyle/>
          <a:p>
            <a:endParaRPr lang="ru-RU"/>
          </a:p>
        </p:txBody>
      </p:sp>
      <p:sp>
        <p:nvSpPr>
          <p:cNvPr id="11274" name="Стрелка вправо 11"/>
          <p:cNvSpPr>
            <a:spLocks noChangeArrowheads="1"/>
          </p:cNvSpPr>
          <p:nvPr/>
        </p:nvSpPr>
        <p:spPr bwMode="auto">
          <a:xfrm>
            <a:off x="202223" y="4111626"/>
            <a:ext cx="252046" cy="694669"/>
          </a:xfrm>
          <a:prstGeom prst="rightArrow">
            <a:avLst>
              <a:gd name="adj1" fmla="val 50000"/>
              <a:gd name="adj2" fmla="val 50000"/>
            </a:avLst>
          </a:prstGeom>
          <a:solidFill>
            <a:srgbClr val="CCFFFF">
              <a:alpha val="67058"/>
            </a:srgbClr>
          </a:solidFill>
          <a:ln w="22225" algn="ctr">
            <a:solidFill>
              <a:schemeClr val="hlink"/>
            </a:solidFill>
            <a:round/>
            <a:headEnd/>
            <a:tailEnd/>
          </a:ln>
        </p:spPr>
        <p:txBody>
          <a:bodyPr lIns="36000" tIns="36000" rIns="36000" bIns="36000">
            <a:spAutoFit/>
          </a:bodyPr>
          <a:lstStyle/>
          <a:p>
            <a:endParaRPr lang="ru-RU"/>
          </a:p>
        </p:txBody>
      </p:sp>
      <p:sp>
        <p:nvSpPr>
          <p:cNvPr id="11275" name="Стрелка вправо 12"/>
          <p:cNvSpPr>
            <a:spLocks noChangeArrowheads="1"/>
          </p:cNvSpPr>
          <p:nvPr/>
        </p:nvSpPr>
        <p:spPr bwMode="auto">
          <a:xfrm>
            <a:off x="274028" y="5462588"/>
            <a:ext cx="249115" cy="694669"/>
          </a:xfrm>
          <a:prstGeom prst="rightArrow">
            <a:avLst>
              <a:gd name="adj1" fmla="val 50000"/>
              <a:gd name="adj2" fmla="val 50000"/>
            </a:avLst>
          </a:prstGeom>
          <a:solidFill>
            <a:srgbClr val="CCFFFF">
              <a:alpha val="67058"/>
            </a:srgbClr>
          </a:solidFill>
          <a:ln w="22225" algn="ctr">
            <a:solidFill>
              <a:schemeClr val="hlink"/>
            </a:solidFill>
            <a:round/>
            <a:headEnd/>
            <a:tailEnd/>
          </a:ln>
        </p:spPr>
        <p:txBody>
          <a:bodyPr lIns="36000" tIns="36000" rIns="36000" bIns="36000">
            <a:spAutoFit/>
          </a:bodyPr>
          <a:lstStyle/>
          <a:p>
            <a:endParaRPr lang="ru-RU"/>
          </a:p>
        </p:txBody>
      </p:sp>
      <p:sp>
        <p:nvSpPr>
          <p:cNvPr id="11276" name="TextBox 3"/>
          <p:cNvSpPr txBox="1">
            <a:spLocks noChangeArrowheads="1"/>
          </p:cNvSpPr>
          <p:nvPr/>
        </p:nvSpPr>
        <p:spPr bwMode="auto">
          <a:xfrm>
            <a:off x="0" y="188914"/>
            <a:ext cx="9144000" cy="306387"/>
          </a:xfrm>
          <a:prstGeom prst="rect">
            <a:avLst/>
          </a:prstGeom>
          <a:solidFill>
            <a:srgbClr val="FFFF00"/>
          </a:solidFill>
          <a:ln w="9525">
            <a:noFill/>
            <a:miter lim="800000"/>
            <a:headEnd/>
            <a:tailEnd/>
          </a:ln>
        </p:spPr>
        <p:txBody>
          <a:bodyPr>
            <a:spAutoFit/>
          </a:bodyPr>
          <a:lstStyle/>
          <a:p>
            <a:pPr algn="ctr">
              <a:lnSpc>
                <a:spcPts val="1600"/>
              </a:lnSpc>
              <a:spcBef>
                <a:spcPct val="50000"/>
              </a:spcBef>
            </a:pPr>
            <a:r>
              <a:rPr lang="ru-RU" sz="2000" b="1" dirty="0">
                <a:latin typeface="Times New Roman" pitchFamily="18" charset="0"/>
                <a:cs typeface="Times New Roman" pitchFamily="18" charset="0"/>
              </a:rPr>
              <a:t>Качественные  показатели</a:t>
            </a:r>
          </a:p>
        </p:txBody>
      </p:sp>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Таблица 5"/>
          <p:cNvGraphicFramePr>
            <a:graphicFrameLocks noGrp="1"/>
          </p:cNvGraphicFramePr>
          <p:nvPr/>
        </p:nvGraphicFramePr>
        <p:xfrm>
          <a:off x="35496" y="548680"/>
          <a:ext cx="9145016" cy="6585274"/>
        </p:xfrm>
        <a:graphic>
          <a:graphicData uri="http://schemas.openxmlformats.org/drawingml/2006/table">
            <a:tbl>
              <a:tblPr/>
              <a:tblGrid>
                <a:gridCol w="1944216"/>
                <a:gridCol w="7200800"/>
              </a:tblGrid>
              <a:tr h="552644">
                <a:tc gridSpan="2">
                  <a:txBody>
                    <a:bodyPr/>
                    <a:lstStyle/>
                    <a:p>
                      <a:pPr algn="ctr" fontAlgn="base"/>
                      <a:r>
                        <a:rPr lang="ru-RU" sz="2400" b="1" dirty="0" smtClean="0">
                          <a:solidFill>
                            <a:schemeClr val="tx1"/>
                          </a:solidFill>
                          <a:latin typeface="+mn-lt"/>
                        </a:rPr>
                        <a:t>Услуги содержания и управления МКД</a:t>
                      </a:r>
                    </a:p>
                  </a:txBody>
                  <a:tcPr marL="11132" marR="11132" marT="14843"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00"/>
                    </a:solidFill>
                  </a:tcPr>
                </a:tc>
                <a:tc hMerge="1">
                  <a:txBody>
                    <a:bodyPr/>
                    <a:lstStyle/>
                    <a:p>
                      <a:endParaRPr lang="ru-RU"/>
                    </a:p>
                  </a:txBody>
                  <a:tcPr/>
                </a:tc>
              </a:tr>
              <a:tr h="292482">
                <a:tc>
                  <a:txBody>
                    <a:bodyPr/>
                    <a:lstStyle/>
                    <a:p>
                      <a:pPr algn="l" fontAlgn="base"/>
                      <a:r>
                        <a:rPr lang="ru-RU" sz="1600" b="0" i="0" kern="1200" dirty="0" smtClean="0">
                          <a:solidFill>
                            <a:schemeClr val="tx1"/>
                          </a:solidFill>
                          <a:latin typeface="+mn-lt"/>
                          <a:ea typeface="+mn-ea"/>
                          <a:cs typeface="+mn-cs"/>
                        </a:rPr>
                        <a:t>ГОСТ Р 51617-2014</a:t>
                      </a:r>
                      <a:endParaRPr lang="ru-RU" sz="1600" dirty="0">
                        <a:solidFill>
                          <a:schemeClr val="tx1"/>
                        </a:solidFill>
                      </a:endParaRPr>
                    </a:p>
                  </a:txBody>
                  <a:tcPr marL="11132" marR="11132" marT="14843"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marL="36000" marR="0" indent="0" algn="l" defTabSz="914400" rtl="0" eaLnBrk="1" fontAlgn="base" latinLnBrk="0" hangingPunct="1">
                        <a:lnSpc>
                          <a:spcPct val="100000"/>
                        </a:lnSpc>
                        <a:spcBef>
                          <a:spcPts val="0"/>
                        </a:spcBef>
                        <a:spcAft>
                          <a:spcPts val="0"/>
                        </a:spcAft>
                        <a:buClrTx/>
                        <a:buSzTx/>
                        <a:buFontTx/>
                        <a:buNone/>
                        <a:tabLst/>
                        <a:defRPr/>
                      </a:pPr>
                      <a:r>
                        <a:rPr lang="ru-RU" sz="1600" b="1" dirty="0" smtClean="0">
                          <a:solidFill>
                            <a:schemeClr val="tx1"/>
                          </a:solidFill>
                        </a:rPr>
                        <a:t>Коммунальные услуги. Общие требования</a:t>
                      </a:r>
                      <a:r>
                        <a:rPr lang="ru-RU" sz="1600" b="1" i="0" kern="1200" dirty="0" smtClean="0">
                          <a:solidFill>
                            <a:schemeClr val="tx1"/>
                          </a:solidFill>
                          <a:latin typeface="+mn-lt"/>
                          <a:ea typeface="+mn-ea"/>
                          <a:cs typeface="+mn-cs"/>
                        </a:rPr>
                        <a:t> </a:t>
                      </a:r>
                    </a:p>
                  </a:txBody>
                  <a:tcPr marL="11132" marR="11132" marT="14843"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342580">
                <a:tc>
                  <a:txBody>
                    <a:bodyPr/>
                    <a:lstStyle/>
                    <a:p>
                      <a:pPr algn="l" fontAlgn="base"/>
                      <a:r>
                        <a:rPr lang="ru-RU" sz="1600" b="0" i="0" kern="1200" dirty="0" smtClean="0">
                          <a:solidFill>
                            <a:schemeClr val="tx1"/>
                          </a:solidFill>
                          <a:latin typeface="+mn-lt"/>
                          <a:ea typeface="+mn-ea"/>
                          <a:cs typeface="+mn-cs"/>
                        </a:rPr>
                        <a:t>ГОСТ Р 51929-2014</a:t>
                      </a:r>
                      <a:endParaRPr lang="ru-RU" sz="1600" dirty="0">
                        <a:solidFill>
                          <a:schemeClr val="tx1"/>
                        </a:solidFill>
                      </a:endParaRPr>
                    </a:p>
                  </a:txBody>
                  <a:tcPr marL="11132" marR="11132" marT="14843"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marL="36000" marR="0" indent="0" algn="l" defTabSz="914400" rtl="0" eaLnBrk="1" fontAlgn="base" latinLnBrk="0" hangingPunct="1">
                        <a:lnSpc>
                          <a:spcPct val="100000"/>
                        </a:lnSpc>
                        <a:spcBef>
                          <a:spcPts val="0"/>
                        </a:spcBef>
                        <a:spcAft>
                          <a:spcPts val="0"/>
                        </a:spcAft>
                        <a:buClrTx/>
                        <a:buSzTx/>
                        <a:buFontTx/>
                        <a:buNone/>
                        <a:tabLst/>
                        <a:defRPr/>
                      </a:pPr>
                      <a:r>
                        <a:rPr lang="ru-RU" sz="1600" b="1" i="0" kern="1200" dirty="0" smtClean="0">
                          <a:solidFill>
                            <a:schemeClr val="tx1"/>
                          </a:solidFill>
                          <a:latin typeface="+mn-lt"/>
                          <a:ea typeface="+mn-ea"/>
                          <a:cs typeface="+mn-cs"/>
                        </a:rPr>
                        <a:t> Термины и определения</a:t>
                      </a:r>
                    </a:p>
                  </a:txBody>
                  <a:tcPr marL="11132" marR="11132" marT="14843"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344771">
                <a:tc>
                  <a:txBody>
                    <a:bodyPr/>
                    <a:lstStyle/>
                    <a:p>
                      <a:pPr algn="l" fontAlgn="base"/>
                      <a:r>
                        <a:rPr lang="ru-RU" sz="1600" b="0" i="0" kern="1200" dirty="0" smtClean="0">
                          <a:solidFill>
                            <a:schemeClr val="tx1"/>
                          </a:solidFill>
                          <a:latin typeface="+mn-lt"/>
                          <a:ea typeface="+mn-ea"/>
                          <a:cs typeface="+mn-cs"/>
                        </a:rPr>
                        <a:t>ГОСТ Р 56037-2014</a:t>
                      </a:r>
                      <a:endParaRPr lang="ru-RU" sz="1600" dirty="0">
                        <a:solidFill>
                          <a:schemeClr val="tx1"/>
                        </a:solidFill>
                      </a:endParaRPr>
                    </a:p>
                  </a:txBody>
                  <a:tcPr marL="11132" marR="11132" marT="14843"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marL="36000" algn="l" fontAlgn="base"/>
                      <a:r>
                        <a:rPr lang="ru-RU" sz="1600" b="1" dirty="0" smtClean="0">
                          <a:solidFill>
                            <a:schemeClr val="tx1"/>
                          </a:solidFill>
                        </a:rPr>
                        <a:t>Услуги диспетчерского и аварийно-ремонтного обслуживания. </a:t>
                      </a:r>
                      <a:endParaRPr lang="ru-RU" sz="1600" b="1" i="0" kern="1200" dirty="0">
                        <a:solidFill>
                          <a:schemeClr val="tx1"/>
                        </a:solidFill>
                        <a:latin typeface="+mn-lt"/>
                        <a:ea typeface="+mn-ea"/>
                        <a:cs typeface="+mn-cs"/>
                      </a:endParaRPr>
                    </a:p>
                  </a:txBody>
                  <a:tcPr marL="11132" marR="11132" marT="14843"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358569">
                <a:tc>
                  <a:txBody>
                    <a:bodyPr/>
                    <a:lstStyle/>
                    <a:p>
                      <a:pPr algn="l" fontAlgn="base"/>
                      <a:r>
                        <a:rPr lang="ru-RU" sz="1600" b="0" i="0" kern="1200" dirty="0" smtClean="0">
                          <a:solidFill>
                            <a:schemeClr val="tx1"/>
                          </a:solidFill>
                          <a:latin typeface="+mn-lt"/>
                          <a:ea typeface="+mn-ea"/>
                          <a:cs typeface="+mn-cs"/>
                        </a:rPr>
                        <a:t>ГОСТ Р 56038-2014</a:t>
                      </a:r>
                      <a:endParaRPr lang="ru-RU" sz="1600" dirty="0">
                        <a:solidFill>
                          <a:schemeClr val="tx1"/>
                        </a:solidFill>
                      </a:endParaRPr>
                    </a:p>
                  </a:txBody>
                  <a:tcPr marL="11132" marR="11132" marT="14843"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marL="36000" algn="l" fontAlgn="base"/>
                      <a:r>
                        <a:rPr lang="ru-RU" sz="1600" b="1" dirty="0" smtClean="0">
                          <a:solidFill>
                            <a:schemeClr val="tx1"/>
                          </a:solidFill>
                          <a:latin typeface="+mn-lt"/>
                        </a:rPr>
                        <a:t>Услуги управления многоквартирными домами. Общие требования.</a:t>
                      </a:r>
                      <a:endParaRPr lang="ru-RU" sz="1600" b="1" dirty="0">
                        <a:solidFill>
                          <a:schemeClr val="tx1"/>
                        </a:solidFill>
                        <a:latin typeface="+mn-lt"/>
                      </a:endParaRPr>
                    </a:p>
                  </a:txBody>
                  <a:tcPr marL="11132" marR="11132" marT="14843"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365602">
                <a:tc>
                  <a:txBody>
                    <a:bodyPr/>
                    <a:lstStyle/>
                    <a:p>
                      <a:pPr algn="l" fontAlgn="base"/>
                      <a:r>
                        <a:rPr lang="ru-RU" sz="1600" b="0" i="0" kern="1200" dirty="0" smtClean="0">
                          <a:solidFill>
                            <a:schemeClr val="tx1"/>
                          </a:solidFill>
                          <a:latin typeface="+mn-lt"/>
                          <a:ea typeface="+mn-ea"/>
                          <a:cs typeface="+mn-cs"/>
                        </a:rPr>
                        <a:t>ГОСТ Р 56192-2014</a:t>
                      </a:r>
                      <a:endParaRPr lang="ru-RU" sz="1600" dirty="0">
                        <a:solidFill>
                          <a:schemeClr val="tx1"/>
                        </a:solidFill>
                      </a:endParaRPr>
                    </a:p>
                  </a:txBody>
                  <a:tcPr marL="11132" marR="11132" marT="14843"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marL="36000" algn="l" fontAlgn="base"/>
                      <a:r>
                        <a:rPr lang="ru-RU" sz="1600" b="1" i="0" kern="1200" dirty="0" smtClean="0">
                          <a:solidFill>
                            <a:schemeClr val="tx1"/>
                          </a:solidFill>
                          <a:latin typeface="+mn-lt"/>
                          <a:ea typeface="+mn-ea"/>
                          <a:cs typeface="+mn-cs"/>
                        </a:rPr>
                        <a:t>Содержание МКД</a:t>
                      </a:r>
                      <a:endParaRPr lang="ru-RU" sz="1600" b="1" i="0" kern="1200" dirty="0">
                        <a:solidFill>
                          <a:schemeClr val="tx1"/>
                        </a:solidFill>
                        <a:latin typeface="+mn-lt"/>
                        <a:ea typeface="+mn-ea"/>
                        <a:cs typeface="+mn-cs"/>
                      </a:endParaRPr>
                    </a:p>
                  </a:txBody>
                  <a:tcPr marL="11132" marR="11132" marT="14843"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330564">
                <a:tc>
                  <a:txBody>
                    <a:bodyPr/>
                    <a:lstStyle/>
                    <a:p>
                      <a:pPr algn="l" fontAlgn="base"/>
                      <a:r>
                        <a:rPr lang="ru-RU" sz="1600" b="0" i="0" kern="1200" dirty="0" smtClean="0">
                          <a:solidFill>
                            <a:schemeClr val="tx1"/>
                          </a:solidFill>
                          <a:latin typeface="+mn-lt"/>
                          <a:ea typeface="+mn-ea"/>
                          <a:cs typeface="+mn-cs"/>
                        </a:rPr>
                        <a:t>ГОСТ Р 56193-2014</a:t>
                      </a:r>
                      <a:endParaRPr lang="ru-RU" sz="1600" dirty="0">
                        <a:solidFill>
                          <a:schemeClr val="tx1"/>
                        </a:solidFill>
                      </a:endParaRPr>
                    </a:p>
                  </a:txBody>
                  <a:tcPr marL="11132" marR="11132" marT="14843"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marL="36000" algn="l" fontAlgn="base"/>
                      <a:r>
                        <a:rPr lang="ru-RU" sz="1600" b="1" dirty="0" smtClean="0">
                          <a:solidFill>
                            <a:schemeClr val="tx1"/>
                          </a:solidFill>
                        </a:rPr>
                        <a:t>Капитальный ремонт общего имущества многоквартирных домов.</a:t>
                      </a:r>
                      <a:endParaRPr lang="ru-RU" sz="1600" b="1" i="0" kern="1200" dirty="0">
                        <a:solidFill>
                          <a:schemeClr val="tx1"/>
                        </a:solidFill>
                        <a:latin typeface="+mn-lt"/>
                        <a:ea typeface="+mn-ea"/>
                        <a:cs typeface="+mn-cs"/>
                      </a:endParaRPr>
                    </a:p>
                  </a:txBody>
                  <a:tcPr marL="11132" marR="11132" marT="14843"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367358">
                <a:tc>
                  <a:txBody>
                    <a:bodyPr/>
                    <a:lstStyle/>
                    <a:p>
                      <a:pPr algn="l" fontAlgn="base"/>
                      <a:r>
                        <a:rPr lang="ru-RU" sz="1600" dirty="0" smtClean="0">
                          <a:solidFill>
                            <a:schemeClr val="tx1"/>
                          </a:solidFill>
                        </a:rPr>
                        <a:t>ГОСТ Р 56535-2015</a:t>
                      </a:r>
                      <a:endParaRPr lang="ru-RU" sz="1600" dirty="0">
                        <a:solidFill>
                          <a:schemeClr val="tx1"/>
                        </a:solidFill>
                      </a:endParaRPr>
                    </a:p>
                  </a:txBody>
                  <a:tcPr marL="11132" marR="11132" marT="14843"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marL="36000" algn="l" fontAlgn="base"/>
                      <a:r>
                        <a:rPr lang="ru-RU" sz="1600" b="1" kern="1200" dirty="0" smtClean="0">
                          <a:solidFill>
                            <a:schemeClr val="tx1"/>
                          </a:solidFill>
                          <a:latin typeface="+mn-lt"/>
                          <a:ea typeface="+mn-ea"/>
                          <a:cs typeface="+mn-cs"/>
                        </a:rPr>
                        <a:t>Услуги текущего ремонта общего имущества многоквартирных домов</a:t>
                      </a:r>
                      <a:endParaRPr lang="ru-RU" sz="1600" b="1" kern="1200" dirty="0">
                        <a:solidFill>
                          <a:schemeClr val="tx1"/>
                        </a:solidFill>
                        <a:latin typeface="+mn-lt"/>
                        <a:ea typeface="+mn-ea"/>
                        <a:cs typeface="+mn-cs"/>
                      </a:endParaRPr>
                    </a:p>
                  </a:txBody>
                  <a:tcPr marL="11132" marR="11132" marT="14843"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525357">
                <a:tc>
                  <a:txBody>
                    <a:bodyPr/>
                    <a:lstStyle/>
                    <a:p>
                      <a:pPr algn="l" fontAlgn="base"/>
                      <a:r>
                        <a:rPr lang="ru-RU" sz="1600" b="0" i="0" kern="1200" dirty="0" smtClean="0">
                          <a:solidFill>
                            <a:schemeClr val="tx1"/>
                          </a:solidFill>
                          <a:latin typeface="+mn-lt"/>
                          <a:ea typeface="+mn-ea"/>
                          <a:cs typeface="+mn-cs"/>
                        </a:rPr>
                        <a:t>ГОСТ Р 56194-2014</a:t>
                      </a:r>
                      <a:endParaRPr lang="ru-RU" sz="1600" dirty="0">
                        <a:solidFill>
                          <a:schemeClr val="tx1"/>
                        </a:solidFill>
                      </a:endParaRPr>
                    </a:p>
                  </a:txBody>
                  <a:tcPr marL="11132" marR="11132" marT="14843"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marL="36000" algn="l" fontAlgn="base"/>
                      <a:r>
                        <a:rPr lang="ru-RU" sz="1600" b="1" dirty="0" smtClean="0">
                          <a:solidFill>
                            <a:schemeClr val="tx1"/>
                          </a:solidFill>
                        </a:rPr>
                        <a:t>Услуги по проведению технических осмотров многоквартирных домов и определения на их основе плана работ, перечня работ</a:t>
                      </a:r>
                      <a:endParaRPr lang="ru-RU" sz="1600" b="1" i="0" kern="1200" dirty="0">
                        <a:solidFill>
                          <a:schemeClr val="tx1"/>
                        </a:solidFill>
                        <a:latin typeface="+mn-lt"/>
                        <a:ea typeface="+mn-ea"/>
                        <a:cs typeface="+mn-cs"/>
                      </a:endParaRPr>
                    </a:p>
                  </a:txBody>
                  <a:tcPr marL="11132" marR="11132" marT="14843"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390385">
                <a:tc>
                  <a:txBody>
                    <a:bodyPr/>
                    <a:lstStyle/>
                    <a:p>
                      <a:pPr algn="l" fontAlgn="base"/>
                      <a:r>
                        <a:rPr lang="ru-RU" sz="1600" b="0" i="0" kern="1200" dirty="0" smtClean="0">
                          <a:solidFill>
                            <a:schemeClr val="tx1"/>
                          </a:solidFill>
                          <a:latin typeface="+mn-lt"/>
                          <a:ea typeface="+mn-ea"/>
                          <a:cs typeface="+mn-cs"/>
                        </a:rPr>
                        <a:t>ГОСТ Р 56195-2014</a:t>
                      </a:r>
                      <a:endParaRPr lang="ru-RU" sz="1600" dirty="0">
                        <a:solidFill>
                          <a:schemeClr val="tx1"/>
                        </a:solidFill>
                      </a:endParaRPr>
                    </a:p>
                  </a:txBody>
                  <a:tcPr marL="11132" marR="11132" marT="14843"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marL="36000" algn="l" fontAlgn="base"/>
                      <a:r>
                        <a:rPr lang="ru-RU" sz="1600" b="1" i="0" kern="1200" dirty="0" smtClean="0">
                          <a:solidFill>
                            <a:schemeClr val="tx1"/>
                          </a:solidFill>
                          <a:latin typeface="+mn-lt"/>
                          <a:ea typeface="+mn-ea"/>
                          <a:cs typeface="+mn-cs"/>
                        </a:rPr>
                        <a:t>Содержание придомовой территории сбор и вывоз ТБО</a:t>
                      </a:r>
                      <a:endParaRPr lang="ru-RU" sz="1600" b="1" i="0" kern="1200" dirty="0">
                        <a:solidFill>
                          <a:schemeClr val="tx1"/>
                        </a:solidFill>
                        <a:latin typeface="+mn-lt"/>
                        <a:ea typeface="+mn-ea"/>
                        <a:cs typeface="+mn-cs"/>
                      </a:endParaRPr>
                    </a:p>
                  </a:txBody>
                  <a:tcPr marL="11132" marR="11132" marT="14843"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326623">
                <a:tc>
                  <a:txBody>
                    <a:bodyPr/>
                    <a:lstStyle/>
                    <a:p>
                      <a:r>
                        <a:rPr lang="ru-RU" sz="1600" b="0" i="0" kern="1200" dirty="0" smtClean="0">
                          <a:solidFill>
                            <a:schemeClr val="tx1"/>
                          </a:solidFill>
                          <a:latin typeface="+mn-lt"/>
                          <a:ea typeface="+mn-ea"/>
                          <a:cs typeface="+mn-cs"/>
                        </a:rPr>
                        <a:t>ГОСТ 30494-2011</a:t>
                      </a:r>
                      <a:endParaRPr lang="ru-RU" sz="1600" b="0" i="0" kern="1200" dirty="0">
                        <a:solidFill>
                          <a:schemeClr val="tx1"/>
                        </a:solidFill>
                        <a:latin typeface="+mn-lt"/>
                        <a:ea typeface="+mn-ea"/>
                        <a:cs typeface="+mn-cs"/>
                      </a:endParaRPr>
                    </a:p>
                  </a:txBody>
                  <a:tcPr marL="11132" marR="11132" marT="14843"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marL="36000"/>
                      <a:r>
                        <a:rPr lang="ru-RU" sz="1600" b="1" i="0" kern="1200" dirty="0" smtClean="0">
                          <a:solidFill>
                            <a:schemeClr val="tx1"/>
                          </a:solidFill>
                          <a:latin typeface="+mn-lt"/>
                          <a:ea typeface="+mn-ea"/>
                          <a:cs typeface="+mn-cs"/>
                        </a:rPr>
                        <a:t> Здания жилые и общественные. Параметры микроклимата в помещениях</a:t>
                      </a:r>
                    </a:p>
                  </a:txBody>
                  <a:tcPr marL="11132" marR="11132" marT="14843"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525357">
                <a:tc>
                  <a:txBody>
                    <a:bodyPr/>
                    <a:lstStyle/>
                    <a:p>
                      <a:r>
                        <a:rPr lang="ru-RU" sz="1600" u="none" dirty="0" smtClean="0">
                          <a:solidFill>
                            <a:schemeClr val="tx1"/>
                          </a:solidFill>
                        </a:rPr>
                        <a:t>ГОСТ Р 54964-2012</a:t>
                      </a:r>
                      <a:endParaRPr lang="ru-RU" sz="1600" b="0" i="0" u="none" kern="1200" dirty="0">
                        <a:solidFill>
                          <a:schemeClr val="tx1"/>
                        </a:solidFill>
                        <a:latin typeface="+mn-lt"/>
                        <a:ea typeface="+mn-ea"/>
                        <a:cs typeface="+mn-cs"/>
                      </a:endParaRPr>
                    </a:p>
                  </a:txBody>
                  <a:tcPr marL="11132" marR="11132" marT="14843"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marL="36000"/>
                      <a:r>
                        <a:rPr lang="ru-RU" sz="1600" b="1" dirty="0" smtClean="0">
                          <a:solidFill>
                            <a:schemeClr val="tx1"/>
                          </a:solidFill>
                        </a:rPr>
                        <a:t> Оценка соответствия. Экологические требования к объектам недвижимости</a:t>
                      </a:r>
                      <a:endParaRPr lang="ru-RU" sz="1600" b="1" i="0" kern="1200" dirty="0">
                        <a:solidFill>
                          <a:schemeClr val="tx1"/>
                        </a:solidFill>
                        <a:latin typeface="+mn-lt"/>
                        <a:ea typeface="+mn-ea"/>
                        <a:cs typeface="+mn-cs"/>
                      </a:endParaRPr>
                    </a:p>
                  </a:txBody>
                  <a:tcPr marL="11132" marR="11132" marT="14843"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314499">
                <a:tc>
                  <a:txBody>
                    <a:bodyPr/>
                    <a:lstStyle/>
                    <a:p>
                      <a:pPr algn="l"/>
                      <a:r>
                        <a:rPr lang="ru-RU" sz="1600" kern="1200" dirty="0">
                          <a:solidFill>
                            <a:schemeClr val="tx1"/>
                          </a:solidFill>
                          <a:latin typeface="+mn-lt"/>
                          <a:ea typeface="+mn-ea"/>
                          <a:cs typeface="+mn-cs"/>
                        </a:rPr>
                        <a:t>ГОСТ Р 56533-2015</a:t>
                      </a:r>
                    </a:p>
                  </a:txBody>
                  <a:tcPr marL="14251" marR="28501" marT="10688" marB="1781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marL="36000" algn="l"/>
                      <a:r>
                        <a:rPr lang="ru-RU" sz="1600" b="1" kern="1200" dirty="0" smtClean="0">
                          <a:solidFill>
                            <a:schemeClr val="tx1"/>
                          </a:solidFill>
                          <a:latin typeface="+mn-lt"/>
                          <a:ea typeface="+mn-ea"/>
                          <a:cs typeface="+mn-cs"/>
                        </a:rPr>
                        <a:t>Услуги </a:t>
                      </a:r>
                      <a:r>
                        <a:rPr lang="ru-RU" sz="1600" b="1" kern="1200" dirty="0">
                          <a:solidFill>
                            <a:schemeClr val="tx1"/>
                          </a:solidFill>
                          <a:latin typeface="+mn-lt"/>
                          <a:ea typeface="+mn-ea"/>
                          <a:cs typeface="+mn-cs"/>
                        </a:rPr>
                        <a:t>содержания внутридомовых систем холодного водоснабжения </a:t>
                      </a:r>
                      <a:r>
                        <a:rPr lang="ru-RU" sz="1600" b="1" kern="1200" dirty="0" smtClean="0">
                          <a:solidFill>
                            <a:schemeClr val="tx1"/>
                          </a:solidFill>
                          <a:latin typeface="+mn-lt"/>
                          <a:ea typeface="+mn-ea"/>
                          <a:cs typeface="+mn-cs"/>
                        </a:rPr>
                        <a:t>МКД </a:t>
                      </a:r>
                      <a:endParaRPr lang="ru-RU" sz="1600" b="1" kern="1200" dirty="0">
                        <a:solidFill>
                          <a:schemeClr val="tx1"/>
                        </a:solidFill>
                        <a:latin typeface="+mn-lt"/>
                        <a:ea typeface="+mn-ea"/>
                        <a:cs typeface="+mn-cs"/>
                      </a:endParaRPr>
                    </a:p>
                  </a:txBody>
                  <a:tcPr marL="14251" marR="28501" marT="10688" marB="1781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374404">
                <a:tc>
                  <a:txBody>
                    <a:bodyPr/>
                    <a:lstStyle/>
                    <a:p>
                      <a:pPr algn="l"/>
                      <a:r>
                        <a:rPr lang="ru-RU" sz="1600" kern="1200" dirty="0" smtClean="0">
                          <a:solidFill>
                            <a:schemeClr val="tx1"/>
                          </a:solidFill>
                          <a:latin typeface="+mn-lt"/>
                          <a:ea typeface="+mn-ea"/>
                          <a:cs typeface="+mn-cs"/>
                        </a:rPr>
                        <a:t>ГОСТ Р 56534-2015</a:t>
                      </a:r>
                      <a:endParaRPr lang="ru-RU" sz="1600" kern="1200" dirty="0">
                        <a:solidFill>
                          <a:schemeClr val="tx1"/>
                        </a:solidFill>
                        <a:latin typeface="+mn-lt"/>
                        <a:ea typeface="+mn-ea"/>
                        <a:cs typeface="+mn-cs"/>
                      </a:endParaRPr>
                    </a:p>
                  </a:txBody>
                  <a:tcPr marL="14251" marR="28501" marT="10688" marB="1781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marL="36000" algn="l"/>
                      <a:r>
                        <a:rPr lang="ru-RU" sz="1600" b="1" kern="1200" dirty="0" smtClean="0">
                          <a:solidFill>
                            <a:schemeClr val="tx1"/>
                          </a:solidFill>
                          <a:latin typeface="+mn-lt"/>
                          <a:ea typeface="+mn-ea"/>
                          <a:cs typeface="+mn-cs"/>
                        </a:rPr>
                        <a:t>Услуги содержания внутридомовых систем канализации МКД</a:t>
                      </a:r>
                      <a:endParaRPr lang="ru-RU" sz="1600" b="1" kern="1200" dirty="0">
                        <a:solidFill>
                          <a:schemeClr val="tx1"/>
                        </a:solidFill>
                        <a:latin typeface="+mn-lt"/>
                        <a:ea typeface="+mn-ea"/>
                        <a:cs typeface="+mn-cs"/>
                      </a:endParaRPr>
                    </a:p>
                  </a:txBody>
                  <a:tcPr marL="14251" marR="28501" marT="10688" marB="1781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327179">
                <a:tc>
                  <a:txBody>
                    <a:bodyPr/>
                    <a:lstStyle/>
                    <a:p>
                      <a:pPr algn="l"/>
                      <a:r>
                        <a:rPr lang="ru-RU" sz="1600" kern="1200" dirty="0">
                          <a:solidFill>
                            <a:schemeClr val="tx1"/>
                          </a:solidFill>
                          <a:latin typeface="+mn-lt"/>
                          <a:ea typeface="+mn-ea"/>
                          <a:cs typeface="+mn-cs"/>
                        </a:rPr>
                        <a:t>ГОСТ Р 56536-2015</a:t>
                      </a:r>
                    </a:p>
                  </a:txBody>
                  <a:tcPr marL="14251" marR="28501" marT="10688" marB="1781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marL="36000" algn="l"/>
                      <a:r>
                        <a:rPr lang="ru-RU" sz="1600" b="1" kern="1200" dirty="0" smtClean="0">
                          <a:solidFill>
                            <a:schemeClr val="tx1"/>
                          </a:solidFill>
                          <a:latin typeface="+mn-lt"/>
                          <a:ea typeface="+mn-ea"/>
                          <a:cs typeface="+mn-cs"/>
                        </a:rPr>
                        <a:t>Услуги содержания внутридомовых систем электроснабжения</a:t>
                      </a:r>
                      <a:endParaRPr lang="ru-RU" sz="1600" b="1" kern="1200" dirty="0">
                        <a:solidFill>
                          <a:schemeClr val="tx1"/>
                        </a:solidFill>
                        <a:latin typeface="+mn-lt"/>
                        <a:ea typeface="+mn-ea"/>
                        <a:cs typeface="+mn-cs"/>
                      </a:endParaRPr>
                    </a:p>
                  </a:txBody>
                  <a:tcPr marL="14251" marR="28501" marT="10688" marB="1781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454475">
                <a:tc>
                  <a:txBody>
                    <a:bodyPr/>
                    <a:lstStyle/>
                    <a:p>
                      <a:endParaRPr lang="ru-RU"/>
                    </a:p>
                  </a:txBody>
                  <a:tcPr marL="14251" marR="28501" marT="10688" marB="1781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endParaRPr lang="ru-RU" dirty="0"/>
                    </a:p>
                  </a:txBody>
                  <a:tcPr marL="14251" marR="28501" marT="10688" marB="1781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r>
            </a:tbl>
          </a:graphicData>
        </a:graphic>
      </p:graphicFrame>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Таблица 5"/>
          <p:cNvGraphicFramePr>
            <a:graphicFrameLocks noGrp="1"/>
          </p:cNvGraphicFramePr>
          <p:nvPr/>
        </p:nvGraphicFramePr>
        <p:xfrm>
          <a:off x="107504" y="-320956"/>
          <a:ext cx="8964488" cy="7062324"/>
        </p:xfrm>
        <a:graphic>
          <a:graphicData uri="http://schemas.openxmlformats.org/drawingml/2006/table">
            <a:tbl>
              <a:tblPr/>
              <a:tblGrid>
                <a:gridCol w="2160240"/>
                <a:gridCol w="6804248"/>
              </a:tblGrid>
              <a:tr h="606261">
                <a:tc gridSpan="2">
                  <a:txBody>
                    <a:bodyPr/>
                    <a:lstStyle/>
                    <a:p>
                      <a:pPr algn="ctr" fontAlgn="base">
                        <a:spcBef>
                          <a:spcPts val="600"/>
                        </a:spcBef>
                        <a:spcAft>
                          <a:spcPts val="600"/>
                        </a:spcAft>
                      </a:pPr>
                      <a:r>
                        <a:rPr lang="ru-RU" sz="2400" b="1" dirty="0">
                          <a:solidFill>
                            <a:schemeClr val="tx1"/>
                          </a:solidFill>
                          <a:latin typeface="+mn-lt"/>
                        </a:rPr>
                        <a:t>Эксплуатация многоквартирного дома</a:t>
                      </a:r>
                    </a:p>
                  </a:txBody>
                  <a:tcPr marL="11132" marR="11132" marT="14843"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00"/>
                    </a:solidFill>
                  </a:tcPr>
                </a:tc>
                <a:tc hMerge="1">
                  <a:txBody>
                    <a:bodyPr/>
                    <a:lstStyle/>
                    <a:p>
                      <a:endParaRPr lang="ru-RU"/>
                    </a:p>
                  </a:txBody>
                  <a:tcPr/>
                </a:tc>
              </a:tr>
              <a:tr h="471536">
                <a:tc>
                  <a:txBody>
                    <a:bodyPr/>
                    <a:lstStyle/>
                    <a:p>
                      <a:pPr marL="36000">
                        <a:spcBef>
                          <a:spcPts val="600"/>
                        </a:spcBef>
                        <a:spcAft>
                          <a:spcPts val="600"/>
                        </a:spcAft>
                      </a:pPr>
                      <a:r>
                        <a:rPr lang="ru-RU" sz="1600" kern="1200" dirty="0" smtClean="0">
                          <a:solidFill>
                            <a:schemeClr val="tx1"/>
                          </a:solidFill>
                          <a:latin typeface="+mn-lt"/>
                          <a:ea typeface="+mn-ea"/>
                          <a:cs typeface="+mn-cs"/>
                        </a:rPr>
                        <a:t>МДК 2-04.2004  </a:t>
                      </a:r>
                      <a:endParaRPr lang="ru-RU" sz="1600" kern="1200" dirty="0">
                        <a:solidFill>
                          <a:schemeClr val="tx1"/>
                        </a:solidFill>
                        <a:latin typeface="+mn-lt"/>
                        <a:ea typeface="+mn-ea"/>
                        <a:cs typeface="+mn-cs"/>
                      </a:endParaRPr>
                    </a:p>
                  </a:txBody>
                  <a:tcPr marL="0" marR="0" marT="0"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marL="36000" indent="0" fontAlgn="base">
                        <a:lnSpc>
                          <a:spcPct val="100000"/>
                        </a:lnSpc>
                        <a:spcBef>
                          <a:spcPts val="1200"/>
                        </a:spcBef>
                        <a:spcAft>
                          <a:spcPts val="1200"/>
                        </a:spcAft>
                      </a:pPr>
                      <a:r>
                        <a:rPr lang="ru-RU" sz="1600" b="1" kern="1200" dirty="0" smtClean="0">
                          <a:solidFill>
                            <a:schemeClr val="tx1"/>
                          </a:solidFill>
                          <a:latin typeface="+mn-lt"/>
                          <a:ea typeface="+mn-ea"/>
                          <a:cs typeface="+mn-cs"/>
                        </a:rPr>
                        <a:t>Методическое пособие по содержанию и ремонту жилищного фонда </a:t>
                      </a:r>
                    </a:p>
                  </a:txBody>
                  <a:tcPr marL="0" marR="0" marT="0"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538899">
                <a:tc>
                  <a:txBody>
                    <a:bodyPr/>
                    <a:lstStyle/>
                    <a:p>
                      <a:pPr marL="36000" algn="l" fontAlgn="base">
                        <a:spcBef>
                          <a:spcPts val="600"/>
                        </a:spcBef>
                        <a:spcAft>
                          <a:spcPts val="600"/>
                        </a:spcAft>
                      </a:pPr>
                      <a:r>
                        <a:rPr lang="ru-RU" sz="1600" kern="1200" dirty="0" smtClean="0">
                          <a:solidFill>
                            <a:schemeClr val="tx1"/>
                          </a:solidFill>
                          <a:latin typeface="+mn-lt"/>
                          <a:ea typeface="+mn-ea"/>
                          <a:cs typeface="+mn-cs"/>
                        </a:rPr>
                        <a:t>ПП РФ от 27.09.2003 г № 170 </a:t>
                      </a:r>
                      <a:endParaRPr lang="ru-RU" sz="1600" kern="1200" dirty="0">
                        <a:solidFill>
                          <a:schemeClr val="tx1"/>
                        </a:solidFill>
                        <a:latin typeface="+mn-lt"/>
                        <a:ea typeface="+mn-ea"/>
                        <a:cs typeface="+mn-cs"/>
                      </a:endParaRPr>
                    </a:p>
                  </a:txBody>
                  <a:tcPr marL="0" marR="0" marT="0"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marL="36000" lvl="0" indent="0">
                        <a:lnSpc>
                          <a:spcPct val="100000"/>
                        </a:lnSpc>
                        <a:spcBef>
                          <a:spcPts val="1200"/>
                        </a:spcBef>
                        <a:spcAft>
                          <a:spcPts val="1200"/>
                        </a:spcAft>
                        <a:buFontTx/>
                        <a:buNone/>
                        <a:defRPr/>
                      </a:pPr>
                      <a:r>
                        <a:rPr lang="ru-RU" sz="1600" b="1" kern="1200" dirty="0" smtClean="0">
                          <a:solidFill>
                            <a:schemeClr val="tx1"/>
                          </a:solidFill>
                          <a:latin typeface="+mn-lt"/>
                          <a:ea typeface="+mn-ea"/>
                          <a:cs typeface="+mn-cs"/>
                        </a:rPr>
                        <a:t>«Об утверждении Правил и норм технической эксплуатации жилищного фонда»</a:t>
                      </a:r>
                      <a:endParaRPr lang="ru-RU" sz="1600" b="1" kern="1200" dirty="0">
                        <a:solidFill>
                          <a:schemeClr val="tx1"/>
                        </a:solidFill>
                        <a:latin typeface="+mn-lt"/>
                        <a:ea typeface="+mn-ea"/>
                        <a:cs typeface="+mn-cs"/>
                      </a:endParaRPr>
                    </a:p>
                  </a:txBody>
                  <a:tcPr marL="0" marR="0" marT="0"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538899">
                <a:tc>
                  <a:txBody>
                    <a:bodyPr/>
                    <a:lstStyle/>
                    <a:p>
                      <a:pPr marL="36000" algn="l" fontAlgn="base">
                        <a:spcBef>
                          <a:spcPts val="600"/>
                        </a:spcBef>
                        <a:spcAft>
                          <a:spcPts val="600"/>
                        </a:spcAft>
                      </a:pPr>
                      <a:r>
                        <a:rPr lang="ru-RU" sz="1600" dirty="0" smtClean="0">
                          <a:solidFill>
                            <a:schemeClr val="tx1"/>
                          </a:solidFill>
                          <a:latin typeface="+mn-lt"/>
                        </a:rPr>
                        <a:t>СП 255.1325800.2016</a:t>
                      </a:r>
                      <a:endParaRPr lang="ru-RU" sz="1600" dirty="0">
                        <a:solidFill>
                          <a:schemeClr val="tx1"/>
                        </a:solidFill>
                        <a:latin typeface="+mn-lt"/>
                      </a:endParaRPr>
                    </a:p>
                  </a:txBody>
                  <a:tcPr marL="0" marR="0" marT="0"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marL="36000" indent="0" algn="l" fontAlgn="base">
                        <a:lnSpc>
                          <a:spcPct val="100000"/>
                        </a:lnSpc>
                        <a:spcBef>
                          <a:spcPts val="1200"/>
                        </a:spcBef>
                        <a:spcAft>
                          <a:spcPts val="1200"/>
                        </a:spcAft>
                      </a:pPr>
                      <a:r>
                        <a:rPr lang="ru-RU" sz="1600" b="1" dirty="0" smtClean="0">
                          <a:solidFill>
                            <a:schemeClr val="tx1"/>
                          </a:solidFill>
                          <a:latin typeface="+mn-lt"/>
                        </a:rPr>
                        <a:t>Здания и сооружения. Правила эксплуатации. Основные положения</a:t>
                      </a:r>
                      <a:endParaRPr lang="ru-RU" sz="1600" b="1" dirty="0">
                        <a:solidFill>
                          <a:schemeClr val="tx1"/>
                        </a:solidFill>
                        <a:latin typeface="+mn-lt"/>
                      </a:endParaRPr>
                    </a:p>
                  </a:txBody>
                  <a:tcPr marL="0" marR="0" marT="0"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336812">
                <a:tc>
                  <a:txBody>
                    <a:bodyPr/>
                    <a:lstStyle/>
                    <a:p>
                      <a:pPr marL="36000" algn="l" fontAlgn="base">
                        <a:spcBef>
                          <a:spcPts val="600"/>
                        </a:spcBef>
                        <a:spcAft>
                          <a:spcPts val="600"/>
                        </a:spcAft>
                      </a:pPr>
                      <a:r>
                        <a:rPr lang="ru-RU" sz="1600" b="0" i="0" kern="1200" dirty="0" smtClean="0">
                          <a:solidFill>
                            <a:schemeClr val="tx1"/>
                          </a:solidFill>
                          <a:latin typeface="+mn-lt"/>
                          <a:ea typeface="+mn-ea"/>
                          <a:cs typeface="+mn-cs"/>
                        </a:rPr>
                        <a:t>ГОСТ </a:t>
                      </a:r>
                      <a:r>
                        <a:rPr lang="ru-RU" sz="1600" dirty="0" smtClean="0">
                          <a:solidFill>
                            <a:schemeClr val="tx1"/>
                          </a:solidFill>
                          <a:latin typeface="+mn-lt"/>
                        </a:rPr>
                        <a:t>Р </a:t>
                      </a:r>
                      <a:r>
                        <a:rPr lang="ru-RU" sz="1600" dirty="0">
                          <a:solidFill>
                            <a:schemeClr val="tx1"/>
                          </a:solidFill>
                          <a:latin typeface="+mn-lt"/>
                        </a:rPr>
                        <a:t>55963-2014</a:t>
                      </a:r>
                    </a:p>
                  </a:txBody>
                  <a:tcPr marL="0" marR="0" marT="0"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marL="36000" indent="0" algn="l" fontAlgn="base">
                        <a:lnSpc>
                          <a:spcPct val="100000"/>
                        </a:lnSpc>
                        <a:spcBef>
                          <a:spcPts val="1200"/>
                        </a:spcBef>
                        <a:spcAft>
                          <a:spcPts val="1200"/>
                        </a:spcAft>
                      </a:pPr>
                      <a:r>
                        <a:rPr lang="ru-RU" sz="1600" b="1" dirty="0" smtClean="0">
                          <a:solidFill>
                            <a:schemeClr val="tx1"/>
                          </a:solidFill>
                          <a:latin typeface="+mn-lt"/>
                        </a:rPr>
                        <a:t>Лифты. Диспетчерский контроль. Общие </a:t>
                      </a:r>
                      <a:r>
                        <a:rPr lang="ru-RU" sz="1600" b="1" dirty="0">
                          <a:solidFill>
                            <a:schemeClr val="tx1"/>
                          </a:solidFill>
                          <a:latin typeface="+mn-lt"/>
                        </a:rPr>
                        <a:t>технические требования</a:t>
                      </a:r>
                    </a:p>
                  </a:txBody>
                  <a:tcPr marL="0" marR="0" marT="0"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336812">
                <a:tc>
                  <a:txBody>
                    <a:bodyPr/>
                    <a:lstStyle/>
                    <a:p>
                      <a:pPr marL="36000" algn="l" fontAlgn="base">
                        <a:spcBef>
                          <a:spcPts val="600"/>
                        </a:spcBef>
                        <a:spcAft>
                          <a:spcPts val="600"/>
                        </a:spcAft>
                      </a:pPr>
                      <a:r>
                        <a:rPr lang="ru-RU" sz="1600" b="0" i="0" kern="1200" dirty="0" smtClean="0">
                          <a:solidFill>
                            <a:schemeClr val="tx1"/>
                          </a:solidFill>
                          <a:latin typeface="+mn-lt"/>
                          <a:ea typeface="+mn-ea"/>
                          <a:cs typeface="+mn-cs"/>
                        </a:rPr>
                        <a:t>ГОСТ </a:t>
                      </a:r>
                      <a:r>
                        <a:rPr lang="ru-RU" sz="1600" dirty="0" smtClean="0">
                          <a:solidFill>
                            <a:schemeClr val="tx1"/>
                          </a:solidFill>
                          <a:latin typeface="+mn-lt"/>
                        </a:rPr>
                        <a:t>Р </a:t>
                      </a:r>
                      <a:r>
                        <a:rPr lang="ru-RU" sz="1600" dirty="0">
                          <a:solidFill>
                            <a:schemeClr val="tx1"/>
                          </a:solidFill>
                          <a:latin typeface="+mn-lt"/>
                        </a:rPr>
                        <a:t>55964-2014</a:t>
                      </a:r>
                    </a:p>
                  </a:txBody>
                  <a:tcPr marL="0" marR="0" marT="0"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marL="36000" indent="0" algn="l" fontAlgn="base">
                        <a:lnSpc>
                          <a:spcPct val="100000"/>
                        </a:lnSpc>
                        <a:spcBef>
                          <a:spcPts val="1200"/>
                        </a:spcBef>
                        <a:spcAft>
                          <a:spcPts val="1200"/>
                        </a:spcAft>
                      </a:pPr>
                      <a:r>
                        <a:rPr lang="ru-RU" sz="1600" b="1" dirty="0" err="1" smtClean="0">
                          <a:solidFill>
                            <a:schemeClr val="tx1"/>
                          </a:solidFill>
                          <a:latin typeface="+mn-lt"/>
                        </a:rPr>
                        <a:t>Лифты.Общие</a:t>
                      </a:r>
                      <a:r>
                        <a:rPr lang="ru-RU" sz="1600" b="1" dirty="0" smtClean="0">
                          <a:solidFill>
                            <a:schemeClr val="tx1"/>
                          </a:solidFill>
                          <a:latin typeface="+mn-lt"/>
                        </a:rPr>
                        <a:t> </a:t>
                      </a:r>
                      <a:r>
                        <a:rPr lang="ru-RU" sz="1600" b="1" dirty="0">
                          <a:solidFill>
                            <a:schemeClr val="tx1"/>
                          </a:solidFill>
                          <a:latin typeface="+mn-lt"/>
                        </a:rPr>
                        <a:t>требования безопасности при эксплуатации</a:t>
                      </a:r>
                    </a:p>
                  </a:txBody>
                  <a:tcPr marL="0" marR="0" marT="0"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538899">
                <a:tc>
                  <a:txBody>
                    <a:bodyPr/>
                    <a:lstStyle/>
                    <a:p>
                      <a:pPr marL="36000" algn="l" fontAlgn="base">
                        <a:spcBef>
                          <a:spcPts val="600"/>
                        </a:spcBef>
                        <a:spcAft>
                          <a:spcPts val="600"/>
                        </a:spcAft>
                      </a:pPr>
                      <a:r>
                        <a:rPr lang="ru-RU" sz="1600" b="0" i="0" kern="1200" dirty="0" smtClean="0">
                          <a:solidFill>
                            <a:schemeClr val="tx1"/>
                          </a:solidFill>
                          <a:latin typeface="+mn-lt"/>
                          <a:ea typeface="+mn-ea"/>
                          <a:cs typeface="+mn-cs"/>
                        </a:rPr>
                        <a:t>ГОСТ </a:t>
                      </a:r>
                      <a:r>
                        <a:rPr lang="ru-RU" sz="1600" dirty="0" smtClean="0">
                          <a:solidFill>
                            <a:schemeClr val="tx1"/>
                          </a:solidFill>
                          <a:latin typeface="+mn-lt"/>
                        </a:rPr>
                        <a:t>Р </a:t>
                      </a:r>
                      <a:r>
                        <a:rPr lang="ru-RU" sz="1600" dirty="0">
                          <a:solidFill>
                            <a:schemeClr val="tx1"/>
                          </a:solidFill>
                          <a:latin typeface="+mn-lt"/>
                        </a:rPr>
                        <a:t>55965-2014</a:t>
                      </a:r>
                    </a:p>
                  </a:txBody>
                  <a:tcPr marL="0" marR="0" marT="0"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marL="36000" indent="0" algn="l" fontAlgn="base">
                        <a:lnSpc>
                          <a:spcPct val="100000"/>
                        </a:lnSpc>
                        <a:spcBef>
                          <a:spcPts val="1200"/>
                        </a:spcBef>
                        <a:spcAft>
                          <a:spcPts val="1200"/>
                        </a:spcAft>
                      </a:pPr>
                      <a:r>
                        <a:rPr lang="ru-RU" sz="1600" b="1" dirty="0">
                          <a:solidFill>
                            <a:schemeClr val="tx1"/>
                          </a:solidFill>
                          <a:latin typeface="+mn-lt"/>
                        </a:rPr>
                        <a:t>Лифты. Общие требования к модернизации находящихся в эксплуатации лифтов</a:t>
                      </a:r>
                    </a:p>
                  </a:txBody>
                  <a:tcPr marL="0" marR="0" marT="0"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698211">
                <a:tc>
                  <a:txBody>
                    <a:bodyPr/>
                    <a:lstStyle/>
                    <a:p>
                      <a:pPr marL="36000" algn="l" fontAlgn="base">
                        <a:spcBef>
                          <a:spcPts val="600"/>
                        </a:spcBef>
                        <a:spcAft>
                          <a:spcPts val="600"/>
                        </a:spcAft>
                      </a:pPr>
                      <a:r>
                        <a:rPr lang="ru-RU" sz="1600" b="0" i="0" kern="1200" dirty="0" smtClean="0">
                          <a:solidFill>
                            <a:schemeClr val="tx1"/>
                          </a:solidFill>
                          <a:latin typeface="+mn-lt"/>
                          <a:ea typeface="+mn-ea"/>
                          <a:cs typeface="+mn-cs"/>
                        </a:rPr>
                        <a:t>ГОСТ </a:t>
                      </a:r>
                      <a:r>
                        <a:rPr lang="ru-RU" sz="1600" dirty="0" smtClean="0">
                          <a:solidFill>
                            <a:schemeClr val="tx1"/>
                          </a:solidFill>
                          <a:latin typeface="+mn-lt"/>
                        </a:rPr>
                        <a:t>Р 55966-2014</a:t>
                      </a:r>
                      <a:endParaRPr lang="ru-RU" sz="1600" dirty="0">
                        <a:solidFill>
                          <a:schemeClr val="tx1"/>
                        </a:solidFill>
                        <a:latin typeface="+mn-lt"/>
                      </a:endParaRPr>
                    </a:p>
                  </a:txBody>
                  <a:tcPr marL="0" marR="0" marT="0"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marL="36000" indent="0" algn="l" fontAlgn="base">
                        <a:lnSpc>
                          <a:spcPct val="100000"/>
                        </a:lnSpc>
                        <a:spcBef>
                          <a:spcPts val="1200"/>
                        </a:spcBef>
                        <a:spcAft>
                          <a:spcPts val="1200"/>
                        </a:spcAft>
                      </a:pPr>
                      <a:r>
                        <a:rPr lang="ru-RU" sz="1600" b="1" dirty="0" smtClean="0">
                          <a:solidFill>
                            <a:schemeClr val="tx1"/>
                          </a:solidFill>
                          <a:latin typeface="+mn-lt"/>
                        </a:rPr>
                        <a:t>Лифты. Специальные </a:t>
                      </a:r>
                      <a:r>
                        <a:rPr lang="ru-RU" sz="1600" b="1" dirty="0">
                          <a:solidFill>
                            <a:schemeClr val="tx1"/>
                          </a:solidFill>
                          <a:latin typeface="+mn-lt"/>
                        </a:rPr>
                        <a:t>требования безопасности к лифтам, используемым для эвакуации инвалидов и других </a:t>
                      </a:r>
                      <a:r>
                        <a:rPr lang="ru-RU" sz="1600" b="1" dirty="0" err="1">
                          <a:solidFill>
                            <a:schemeClr val="tx1"/>
                          </a:solidFill>
                          <a:latin typeface="+mn-lt"/>
                        </a:rPr>
                        <a:t>маломобильных</a:t>
                      </a:r>
                      <a:r>
                        <a:rPr lang="ru-RU" sz="1600" b="1" dirty="0">
                          <a:solidFill>
                            <a:schemeClr val="tx1"/>
                          </a:solidFill>
                          <a:latin typeface="+mn-lt"/>
                        </a:rPr>
                        <a:t> групп населения</a:t>
                      </a:r>
                    </a:p>
                  </a:txBody>
                  <a:tcPr marL="0" marR="0" marT="0"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514311">
                <a:tc>
                  <a:txBody>
                    <a:bodyPr/>
                    <a:lstStyle/>
                    <a:p>
                      <a:pPr marL="36000" algn="l" fontAlgn="base">
                        <a:spcBef>
                          <a:spcPts val="600"/>
                        </a:spcBef>
                        <a:spcAft>
                          <a:spcPts val="600"/>
                        </a:spcAft>
                      </a:pPr>
                      <a:r>
                        <a:rPr lang="ru-RU" sz="1600" b="0" i="0" kern="1200" dirty="0" smtClean="0">
                          <a:solidFill>
                            <a:schemeClr val="tx1"/>
                          </a:solidFill>
                          <a:latin typeface="+mn-lt"/>
                          <a:ea typeface="+mn-ea"/>
                          <a:cs typeface="+mn-cs"/>
                        </a:rPr>
                        <a:t>ГОСТ </a:t>
                      </a:r>
                      <a:r>
                        <a:rPr lang="ru-RU" sz="1600" dirty="0" smtClean="0">
                          <a:solidFill>
                            <a:schemeClr val="tx1"/>
                          </a:solidFill>
                          <a:latin typeface="+mn-lt"/>
                        </a:rPr>
                        <a:t>Р </a:t>
                      </a:r>
                      <a:r>
                        <a:rPr lang="ru-RU" sz="1600" dirty="0">
                          <a:solidFill>
                            <a:schemeClr val="tx1"/>
                          </a:solidFill>
                          <a:latin typeface="+mn-lt"/>
                        </a:rPr>
                        <a:t>55967-2014</a:t>
                      </a:r>
                    </a:p>
                  </a:txBody>
                  <a:tcPr marL="0" marR="0" marT="0"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marL="36000" indent="0" algn="l" fontAlgn="base">
                        <a:lnSpc>
                          <a:spcPct val="100000"/>
                        </a:lnSpc>
                        <a:spcBef>
                          <a:spcPts val="1200"/>
                        </a:spcBef>
                        <a:spcAft>
                          <a:spcPts val="1200"/>
                        </a:spcAft>
                      </a:pPr>
                      <a:r>
                        <a:rPr lang="ru-RU" sz="1600" b="1" dirty="0" smtClean="0">
                          <a:solidFill>
                            <a:schemeClr val="tx1"/>
                          </a:solidFill>
                          <a:latin typeface="+mn-lt"/>
                        </a:rPr>
                        <a:t>Лифты. </a:t>
                      </a:r>
                      <a:r>
                        <a:rPr lang="ru-RU" sz="1600" b="1" dirty="0">
                          <a:solidFill>
                            <a:schemeClr val="tx1"/>
                          </a:solidFill>
                          <a:latin typeface="+mn-lt"/>
                        </a:rPr>
                        <a:t>Специальные требования безопасности при установке новых лифтов в существующие здания</a:t>
                      </a:r>
                    </a:p>
                  </a:txBody>
                  <a:tcPr marL="0" marR="0" marT="0"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336812">
                <a:tc>
                  <a:txBody>
                    <a:bodyPr/>
                    <a:lstStyle/>
                    <a:p>
                      <a:pPr marL="36000" algn="l" fontAlgn="base">
                        <a:spcBef>
                          <a:spcPts val="600"/>
                        </a:spcBef>
                        <a:spcAft>
                          <a:spcPts val="600"/>
                        </a:spcAft>
                      </a:pPr>
                      <a:r>
                        <a:rPr lang="ru-RU" sz="1600" b="0" i="0" kern="1200" dirty="0" smtClean="0">
                          <a:solidFill>
                            <a:schemeClr val="tx1"/>
                          </a:solidFill>
                          <a:latin typeface="+mn-lt"/>
                          <a:ea typeface="+mn-ea"/>
                          <a:cs typeface="+mn-cs"/>
                        </a:rPr>
                        <a:t>ГОСТ </a:t>
                      </a:r>
                      <a:r>
                        <a:rPr lang="ru-RU" sz="1600" dirty="0" smtClean="0">
                          <a:solidFill>
                            <a:schemeClr val="tx1"/>
                          </a:solidFill>
                          <a:latin typeface="+mn-lt"/>
                        </a:rPr>
                        <a:t>Р </a:t>
                      </a:r>
                      <a:r>
                        <a:rPr lang="ru-RU" sz="1600" dirty="0">
                          <a:solidFill>
                            <a:schemeClr val="tx1"/>
                          </a:solidFill>
                          <a:latin typeface="+mn-lt"/>
                        </a:rPr>
                        <a:t>55969-2014</a:t>
                      </a:r>
                    </a:p>
                  </a:txBody>
                  <a:tcPr marL="0" marR="0" marT="0"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marL="36000" indent="0" algn="l" fontAlgn="base">
                        <a:lnSpc>
                          <a:spcPct val="100000"/>
                        </a:lnSpc>
                        <a:spcBef>
                          <a:spcPts val="1200"/>
                        </a:spcBef>
                        <a:spcAft>
                          <a:spcPts val="1200"/>
                        </a:spcAft>
                      </a:pPr>
                      <a:r>
                        <a:rPr lang="ru-RU" sz="1600" b="1" dirty="0">
                          <a:solidFill>
                            <a:schemeClr val="tx1"/>
                          </a:solidFill>
                          <a:latin typeface="+mn-lt"/>
                        </a:rPr>
                        <a:t>Лифты. </a:t>
                      </a:r>
                      <a:r>
                        <a:rPr lang="ru-RU" sz="1600" b="1" dirty="0" smtClean="0">
                          <a:solidFill>
                            <a:schemeClr val="tx1"/>
                          </a:solidFill>
                          <a:latin typeface="+mn-lt"/>
                        </a:rPr>
                        <a:t>Ввод в эксплуатацию. Общие </a:t>
                      </a:r>
                      <a:r>
                        <a:rPr lang="ru-RU" sz="1600" b="1" dirty="0">
                          <a:solidFill>
                            <a:schemeClr val="tx1"/>
                          </a:solidFill>
                          <a:latin typeface="+mn-lt"/>
                        </a:rPr>
                        <a:t>требования</a:t>
                      </a:r>
                    </a:p>
                  </a:txBody>
                  <a:tcPr marL="0" marR="0" marT="0"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470102">
                <a:tc>
                  <a:txBody>
                    <a:bodyPr/>
                    <a:lstStyle/>
                    <a:p>
                      <a:pPr marL="36000" algn="l" fontAlgn="base">
                        <a:spcBef>
                          <a:spcPts val="600"/>
                        </a:spcBef>
                        <a:spcAft>
                          <a:spcPts val="600"/>
                        </a:spcAft>
                      </a:pPr>
                      <a:r>
                        <a:rPr lang="ru-RU" sz="1600" kern="1200" dirty="0" smtClean="0">
                          <a:solidFill>
                            <a:schemeClr val="tx1"/>
                          </a:solidFill>
                          <a:latin typeface="+mn-lt"/>
                          <a:ea typeface="+mn-ea"/>
                          <a:cs typeface="+mn-cs"/>
                        </a:rPr>
                        <a:t>СП 13-102-2003 </a:t>
                      </a:r>
                      <a:endParaRPr lang="ru-RU" sz="1600" dirty="0">
                        <a:solidFill>
                          <a:schemeClr val="tx1"/>
                        </a:solidFill>
                        <a:latin typeface="+mn-lt"/>
                      </a:endParaRPr>
                    </a:p>
                  </a:txBody>
                  <a:tcPr marL="0" marR="0" marT="0"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marL="36000" indent="0" algn="l" fontAlgn="base">
                        <a:lnSpc>
                          <a:spcPct val="100000"/>
                        </a:lnSpc>
                        <a:spcBef>
                          <a:spcPts val="1200"/>
                        </a:spcBef>
                        <a:spcAft>
                          <a:spcPts val="1200"/>
                        </a:spcAft>
                      </a:pPr>
                      <a:r>
                        <a:rPr lang="ru-RU" sz="1600" b="1" kern="1200" dirty="0" smtClean="0">
                          <a:solidFill>
                            <a:schemeClr val="tx1"/>
                          </a:solidFill>
                          <a:latin typeface="+mn-lt"/>
                          <a:ea typeface="+mn-ea"/>
                          <a:cs typeface="+mn-cs"/>
                        </a:rPr>
                        <a:t>Правила обследования несущих строительных конструкций зданий и сооружений</a:t>
                      </a:r>
                      <a:endParaRPr lang="ru-RU" sz="1600" b="1" kern="1200" dirty="0">
                        <a:solidFill>
                          <a:schemeClr val="tx1"/>
                        </a:solidFill>
                        <a:latin typeface="+mn-lt"/>
                        <a:ea typeface="+mn-ea"/>
                        <a:cs typeface="+mn-cs"/>
                      </a:endParaRPr>
                    </a:p>
                  </a:txBody>
                  <a:tcPr marL="0" marR="0" marT="0"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477550">
                <a:tc>
                  <a:txBody>
                    <a:bodyPr/>
                    <a:lstStyle/>
                    <a:p>
                      <a:pPr marL="36000" algn="l" fontAlgn="base">
                        <a:spcBef>
                          <a:spcPts val="600"/>
                        </a:spcBef>
                        <a:spcAft>
                          <a:spcPts val="600"/>
                        </a:spcAft>
                      </a:pPr>
                      <a:r>
                        <a:rPr lang="ru-RU" sz="1600" kern="1200" dirty="0" smtClean="0">
                          <a:solidFill>
                            <a:schemeClr val="tx1"/>
                          </a:solidFill>
                          <a:latin typeface="+mn-lt"/>
                          <a:ea typeface="+mn-ea"/>
                          <a:cs typeface="+mn-cs"/>
                        </a:rPr>
                        <a:t>ГОСТ 31937-2011 </a:t>
                      </a:r>
                      <a:endParaRPr lang="ru-RU" sz="1600" dirty="0">
                        <a:solidFill>
                          <a:schemeClr val="tx1"/>
                        </a:solidFill>
                        <a:latin typeface="+mn-lt"/>
                      </a:endParaRPr>
                    </a:p>
                  </a:txBody>
                  <a:tcPr marL="0" marR="0" marT="0"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marL="36000" indent="0" algn="l" fontAlgn="base">
                        <a:lnSpc>
                          <a:spcPct val="100000"/>
                        </a:lnSpc>
                        <a:spcBef>
                          <a:spcPts val="1200"/>
                        </a:spcBef>
                        <a:spcAft>
                          <a:spcPts val="1200"/>
                        </a:spcAft>
                      </a:pPr>
                      <a:r>
                        <a:rPr lang="ru-RU" sz="1600" b="1" kern="1200" dirty="0" smtClean="0">
                          <a:solidFill>
                            <a:schemeClr val="tx1"/>
                          </a:solidFill>
                          <a:latin typeface="+mn-lt"/>
                          <a:ea typeface="+mn-ea"/>
                          <a:cs typeface="+mn-cs"/>
                        </a:rPr>
                        <a:t>Здания и сооружения. Правила обследования и мониторинга технического состояния</a:t>
                      </a:r>
                      <a:endParaRPr lang="ru-RU" sz="1600" b="1" kern="1200" dirty="0">
                        <a:solidFill>
                          <a:schemeClr val="tx1"/>
                        </a:solidFill>
                        <a:latin typeface="+mn-lt"/>
                        <a:ea typeface="+mn-ea"/>
                        <a:cs typeface="+mn-cs"/>
                      </a:endParaRPr>
                    </a:p>
                  </a:txBody>
                  <a:tcPr marL="0" marR="0" marT="0"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477550">
                <a:tc>
                  <a:txBody>
                    <a:bodyPr/>
                    <a:lstStyle/>
                    <a:p>
                      <a:pPr marL="36000" algn="l" fontAlgn="base">
                        <a:spcBef>
                          <a:spcPts val="600"/>
                        </a:spcBef>
                        <a:spcAft>
                          <a:spcPts val="600"/>
                        </a:spcAft>
                      </a:pPr>
                      <a:r>
                        <a:rPr lang="ru-RU" sz="1600" kern="1200" dirty="0" smtClean="0">
                          <a:solidFill>
                            <a:schemeClr val="tx1"/>
                          </a:solidFill>
                          <a:latin typeface="+mn-lt"/>
                          <a:ea typeface="+mn-ea"/>
                          <a:cs typeface="+mn-cs"/>
                        </a:rPr>
                        <a:t>МДС 13-17.2000 </a:t>
                      </a:r>
                      <a:endParaRPr lang="ru-RU" sz="1600" dirty="0">
                        <a:solidFill>
                          <a:schemeClr val="tx1"/>
                        </a:solidFill>
                        <a:latin typeface="+mn-lt"/>
                      </a:endParaRPr>
                    </a:p>
                  </a:txBody>
                  <a:tcPr marL="0" marR="0" marT="0"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lvl="0"/>
                      <a:r>
                        <a:rPr lang="ru-RU" sz="1600" b="1" kern="1200" dirty="0" smtClean="0">
                          <a:solidFill>
                            <a:schemeClr val="tx1"/>
                          </a:solidFill>
                          <a:latin typeface="+mn-lt"/>
                          <a:ea typeface="+mn-ea"/>
                          <a:cs typeface="+mn-cs"/>
                        </a:rPr>
                        <a:t>Методические рекомендации по ликвидации нарушений в содержании и использовании жилищного фонда и придомовых территорий.</a:t>
                      </a:r>
                    </a:p>
                  </a:txBody>
                  <a:tcPr marL="0" marR="0" marT="0"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314324">
                <a:tc>
                  <a:txBody>
                    <a:bodyPr/>
                    <a:lstStyle/>
                    <a:p>
                      <a:r>
                        <a:rPr lang="ru-RU" sz="1800" kern="1200" dirty="0" smtClean="0">
                          <a:solidFill>
                            <a:schemeClr val="tx1"/>
                          </a:solidFill>
                          <a:latin typeface="+mn-lt"/>
                          <a:ea typeface="+mn-ea"/>
                          <a:cs typeface="+mn-cs"/>
                        </a:rPr>
                        <a:t>ВСН 53-86р </a:t>
                      </a:r>
                      <a:endParaRPr lang="ru-RU" dirty="0"/>
                    </a:p>
                  </a:txBody>
                  <a:tcPr marL="0" marR="0" marT="0"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b="1" kern="1200" dirty="0" smtClean="0">
                          <a:solidFill>
                            <a:schemeClr val="tx1"/>
                          </a:solidFill>
                          <a:latin typeface="+mn-lt"/>
                          <a:ea typeface="+mn-ea"/>
                          <a:cs typeface="+mn-cs"/>
                        </a:rPr>
                        <a:t>Правила оценки физического износа жилых зданий</a:t>
                      </a:r>
                    </a:p>
                  </a:txBody>
                  <a:tcPr marL="0" marR="0" marT="0"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bl>
          </a:graphicData>
        </a:graphic>
      </p:graphicFrame>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Таблица 5"/>
          <p:cNvGraphicFramePr>
            <a:graphicFrameLocks noGrp="1"/>
          </p:cNvGraphicFramePr>
          <p:nvPr/>
        </p:nvGraphicFramePr>
        <p:xfrm>
          <a:off x="179512" y="260648"/>
          <a:ext cx="8964488" cy="4274755"/>
        </p:xfrm>
        <a:graphic>
          <a:graphicData uri="http://schemas.openxmlformats.org/drawingml/2006/table">
            <a:tbl>
              <a:tblPr/>
              <a:tblGrid>
                <a:gridCol w="1872208"/>
                <a:gridCol w="7092280"/>
              </a:tblGrid>
              <a:tr h="285028">
                <a:tc gridSpan="2">
                  <a:txBody>
                    <a:bodyPr/>
                    <a:lstStyle/>
                    <a:p>
                      <a:pPr algn="ctr" fontAlgn="base"/>
                      <a:r>
                        <a:rPr lang="ru-RU" sz="2400" b="1" kern="1200" dirty="0">
                          <a:solidFill>
                            <a:schemeClr val="tx1"/>
                          </a:solidFill>
                          <a:latin typeface="+mn-lt"/>
                          <a:ea typeface="+mn-ea"/>
                          <a:cs typeface="+mn-cs"/>
                        </a:rPr>
                        <a:t>Энергосбережение</a:t>
                      </a:r>
                    </a:p>
                  </a:txBody>
                  <a:tcPr marL="0" marR="0" marT="0"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00"/>
                    </a:solidFill>
                  </a:tcPr>
                </a:tc>
                <a:tc hMerge="1">
                  <a:txBody>
                    <a:bodyPr/>
                    <a:lstStyle/>
                    <a:p>
                      <a:endParaRPr lang="ru-RU"/>
                    </a:p>
                  </a:txBody>
                  <a:tcPr/>
                </a:tc>
              </a:tr>
              <a:tr h="610955">
                <a:tc>
                  <a:txBody>
                    <a:bodyPr/>
                    <a:lstStyle/>
                    <a:p>
                      <a:pPr algn="l" fontAlgn="base"/>
                      <a:r>
                        <a:rPr lang="ru-RU" sz="1600" kern="1200" dirty="0" smtClean="0">
                          <a:solidFill>
                            <a:schemeClr val="tx1"/>
                          </a:solidFill>
                          <a:latin typeface="+mn-lt"/>
                          <a:ea typeface="+mn-ea"/>
                          <a:cs typeface="+mn-cs"/>
                        </a:rPr>
                        <a:t>ГОСТ 31531-2012</a:t>
                      </a:r>
                      <a:endParaRPr lang="ru-RU" sz="1600" kern="1200" dirty="0">
                        <a:solidFill>
                          <a:schemeClr val="tx1"/>
                        </a:solidFill>
                        <a:latin typeface="+mn-lt"/>
                        <a:ea typeface="+mn-ea"/>
                        <a:cs typeface="+mn-cs"/>
                      </a:endParaRPr>
                    </a:p>
                  </a:txBody>
                  <a:tcPr marL="0" marR="0" marT="0"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algn="l" fontAlgn="base"/>
                      <a:r>
                        <a:rPr lang="ru-RU" sz="1600" b="1" kern="1200" dirty="0">
                          <a:solidFill>
                            <a:schemeClr val="tx1"/>
                          </a:solidFill>
                          <a:latin typeface="+mn-lt"/>
                          <a:ea typeface="+mn-ea"/>
                          <a:cs typeface="+mn-cs"/>
                        </a:rPr>
                        <a:t>Методы подтверждения соответствия </a:t>
                      </a:r>
                      <a:r>
                        <a:rPr lang="ru-RU" sz="1600" b="1" kern="1200" dirty="0" smtClean="0">
                          <a:solidFill>
                            <a:schemeClr val="tx1"/>
                          </a:solidFill>
                          <a:latin typeface="+mn-lt"/>
                          <a:ea typeface="+mn-ea"/>
                          <a:cs typeface="+mn-cs"/>
                        </a:rPr>
                        <a:t>показателей энергетической</a:t>
                      </a:r>
                      <a:r>
                        <a:rPr lang="ru-RU" sz="1600" b="1" kern="1200" dirty="0">
                          <a:solidFill>
                            <a:schemeClr val="tx1"/>
                          </a:solidFill>
                          <a:latin typeface="+mn-lt"/>
                          <a:ea typeface="+mn-ea"/>
                          <a:cs typeface="+mn-cs"/>
                        </a:rPr>
                        <a:t> </a:t>
                      </a:r>
                      <a:endParaRPr lang="ru-RU" sz="1600" b="1" kern="1200" dirty="0" smtClean="0">
                        <a:solidFill>
                          <a:schemeClr val="tx1"/>
                        </a:solidFill>
                        <a:latin typeface="+mn-lt"/>
                        <a:ea typeface="+mn-ea"/>
                        <a:cs typeface="+mn-cs"/>
                      </a:endParaRPr>
                    </a:p>
                    <a:p>
                      <a:pPr algn="l" fontAlgn="base"/>
                      <a:r>
                        <a:rPr lang="ru-RU" sz="1600" b="1" kern="1200" dirty="0" smtClean="0">
                          <a:solidFill>
                            <a:schemeClr val="tx1"/>
                          </a:solidFill>
                          <a:latin typeface="+mn-lt"/>
                          <a:ea typeface="+mn-ea"/>
                          <a:cs typeface="+mn-cs"/>
                        </a:rPr>
                        <a:t>эффективности </a:t>
                      </a:r>
                      <a:r>
                        <a:rPr lang="ru-RU" sz="1600" b="1" kern="1200" dirty="0" err="1" smtClean="0">
                          <a:solidFill>
                            <a:schemeClr val="tx1"/>
                          </a:solidFill>
                          <a:latin typeface="+mn-lt"/>
                          <a:ea typeface="+mn-ea"/>
                          <a:cs typeface="+mn-cs"/>
                        </a:rPr>
                        <a:t>энергопотребляющей</a:t>
                      </a:r>
                      <a:r>
                        <a:rPr lang="ru-RU" sz="1600" b="1" kern="1200" dirty="0" smtClean="0">
                          <a:solidFill>
                            <a:schemeClr val="tx1"/>
                          </a:solidFill>
                          <a:latin typeface="+mn-lt"/>
                          <a:ea typeface="+mn-ea"/>
                          <a:cs typeface="+mn-cs"/>
                        </a:rPr>
                        <a:t> </a:t>
                      </a:r>
                      <a:r>
                        <a:rPr lang="ru-RU" sz="1600" b="1" kern="1200" dirty="0">
                          <a:solidFill>
                            <a:schemeClr val="tx1"/>
                          </a:solidFill>
                          <a:latin typeface="+mn-lt"/>
                          <a:ea typeface="+mn-ea"/>
                          <a:cs typeface="+mn-cs"/>
                        </a:rPr>
                        <a:t>продукции их нормативным значениям</a:t>
                      </a:r>
                    </a:p>
                  </a:txBody>
                  <a:tcPr marL="0" marR="0" marT="0"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385202">
                <a:tc>
                  <a:txBody>
                    <a:bodyPr/>
                    <a:lstStyle/>
                    <a:p>
                      <a:r>
                        <a:rPr lang="ru-RU" sz="1600" kern="1200" dirty="0" smtClean="0">
                          <a:solidFill>
                            <a:schemeClr val="tx1"/>
                          </a:solidFill>
                          <a:latin typeface="+mn-lt"/>
                          <a:ea typeface="+mn-ea"/>
                          <a:cs typeface="+mn-cs"/>
                        </a:rPr>
                        <a:t>ГОСТ Р 56295-2014</a:t>
                      </a:r>
                    </a:p>
                  </a:txBody>
                  <a:tcPr marL="0" marR="0" marT="0"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marL="0" marR="0" indent="0" algn="l" defTabSz="914400" rtl="0" eaLnBrk="1" fontAlgn="base" latinLnBrk="0" hangingPunct="1">
                        <a:lnSpc>
                          <a:spcPct val="100000"/>
                        </a:lnSpc>
                        <a:spcBef>
                          <a:spcPts val="0"/>
                        </a:spcBef>
                        <a:spcAft>
                          <a:spcPts val="0"/>
                        </a:spcAft>
                        <a:buClrTx/>
                        <a:buSzTx/>
                        <a:buFontTx/>
                        <a:buNone/>
                        <a:tabLst/>
                        <a:defRPr/>
                      </a:pPr>
                      <a:r>
                        <a:rPr lang="ru-RU" sz="1600" b="1" kern="1200" dirty="0" err="1" smtClean="0">
                          <a:solidFill>
                            <a:schemeClr val="tx1"/>
                          </a:solidFill>
                          <a:latin typeface="+mn-lt"/>
                          <a:ea typeface="+mn-ea"/>
                          <a:cs typeface="+mn-cs"/>
                        </a:rPr>
                        <a:t>Энергоэффективность</a:t>
                      </a:r>
                      <a:r>
                        <a:rPr lang="ru-RU" sz="1600" b="1" kern="1200" dirty="0" smtClean="0">
                          <a:solidFill>
                            <a:schemeClr val="tx1"/>
                          </a:solidFill>
                          <a:latin typeface="+mn-lt"/>
                          <a:ea typeface="+mn-ea"/>
                          <a:cs typeface="+mn-cs"/>
                        </a:rPr>
                        <a:t> зданий</a:t>
                      </a:r>
                      <a:endParaRPr lang="ru-RU" sz="1600" b="1" kern="1200" dirty="0">
                        <a:solidFill>
                          <a:schemeClr val="tx1"/>
                        </a:solidFill>
                        <a:latin typeface="+mn-lt"/>
                        <a:ea typeface="+mn-ea"/>
                        <a:cs typeface="+mn-cs"/>
                      </a:endParaRPr>
                    </a:p>
                  </a:txBody>
                  <a:tcPr marL="0" marR="0" marT="0"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504056">
                <a:tc>
                  <a:txBody>
                    <a:bodyPr/>
                    <a:lstStyle/>
                    <a:p>
                      <a:r>
                        <a:rPr lang="ru-RU" sz="1600" b="0" dirty="0" smtClean="0"/>
                        <a:t>ГОСТ 31532-2012 </a:t>
                      </a:r>
                      <a:endParaRPr lang="ru-RU" sz="1600" b="0" kern="1200" dirty="0" smtClean="0">
                        <a:solidFill>
                          <a:schemeClr val="tx1"/>
                        </a:solidFill>
                        <a:latin typeface="+mn-lt"/>
                        <a:ea typeface="+mn-ea"/>
                        <a:cs typeface="+mn-cs"/>
                      </a:endParaRPr>
                    </a:p>
                  </a:txBody>
                  <a:tcPr marL="0" marR="0" marT="0"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marL="0" marR="0" indent="0" algn="l" defTabSz="914400" rtl="0" eaLnBrk="1" fontAlgn="base" latinLnBrk="0" hangingPunct="1">
                        <a:lnSpc>
                          <a:spcPct val="100000"/>
                        </a:lnSpc>
                        <a:spcBef>
                          <a:spcPts val="0"/>
                        </a:spcBef>
                        <a:spcAft>
                          <a:spcPts val="0"/>
                        </a:spcAft>
                        <a:buClrTx/>
                        <a:buSzTx/>
                        <a:buFontTx/>
                        <a:buNone/>
                        <a:tabLst/>
                        <a:defRPr/>
                      </a:pPr>
                      <a:r>
                        <a:rPr lang="ru-RU" sz="1600" b="1" dirty="0" smtClean="0"/>
                        <a:t>Энергосбережение. Энергетическая эффективность. Состав показателей. Общие положения</a:t>
                      </a:r>
                    </a:p>
                  </a:txBody>
                  <a:tcPr marL="0" marR="0" marT="0"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504056">
                <a:tc>
                  <a:txBody>
                    <a:bodyPr/>
                    <a:lstStyle/>
                    <a:p>
                      <a:r>
                        <a:rPr lang="ru-RU" sz="1600" b="0" kern="1200" dirty="0" smtClean="0">
                          <a:solidFill>
                            <a:schemeClr val="tx1"/>
                          </a:solidFill>
                          <a:latin typeface="+mn-lt"/>
                          <a:ea typeface="+mn-ea"/>
                          <a:cs typeface="+mn-cs"/>
                        </a:rPr>
                        <a:t>СП 50.13330.2012 </a:t>
                      </a:r>
                    </a:p>
                  </a:txBody>
                  <a:tcPr marL="0" marR="0" marT="0"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marL="0" marR="0" indent="0" algn="l" defTabSz="914400" rtl="0" eaLnBrk="1" fontAlgn="base" latinLnBrk="0" hangingPunct="1">
                        <a:lnSpc>
                          <a:spcPct val="100000"/>
                        </a:lnSpc>
                        <a:spcBef>
                          <a:spcPts val="0"/>
                        </a:spcBef>
                        <a:spcAft>
                          <a:spcPts val="0"/>
                        </a:spcAft>
                        <a:buClrTx/>
                        <a:buSzTx/>
                        <a:buFontTx/>
                        <a:buNone/>
                        <a:tabLst/>
                        <a:defRPr/>
                      </a:pPr>
                      <a:r>
                        <a:rPr lang="ru-RU" sz="1600" b="1" dirty="0" smtClean="0"/>
                        <a:t>Тепловая защита зданий</a:t>
                      </a:r>
                    </a:p>
                  </a:txBody>
                  <a:tcPr marL="0" marR="0" marT="0"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5040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b="0" dirty="0" smtClean="0"/>
                        <a:t>ГОСТ 26253-2014</a:t>
                      </a:r>
                    </a:p>
                    <a:p>
                      <a:endParaRPr lang="ru-RU" sz="1600" b="0" kern="1200" dirty="0" smtClean="0">
                        <a:solidFill>
                          <a:schemeClr val="tx1"/>
                        </a:solidFill>
                        <a:latin typeface="+mn-lt"/>
                        <a:ea typeface="+mn-ea"/>
                        <a:cs typeface="+mn-cs"/>
                      </a:endParaRPr>
                    </a:p>
                  </a:txBody>
                  <a:tcPr marL="0" marR="0" marT="0"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marL="0" marR="0" indent="0" algn="l" defTabSz="914400" rtl="0" eaLnBrk="1" fontAlgn="base" latinLnBrk="0" hangingPunct="1">
                        <a:lnSpc>
                          <a:spcPct val="100000"/>
                        </a:lnSpc>
                        <a:spcBef>
                          <a:spcPts val="0"/>
                        </a:spcBef>
                        <a:spcAft>
                          <a:spcPts val="0"/>
                        </a:spcAft>
                        <a:buClrTx/>
                        <a:buSzTx/>
                        <a:buFontTx/>
                        <a:buNone/>
                        <a:tabLst/>
                        <a:defRPr/>
                      </a:pPr>
                      <a:r>
                        <a:rPr lang="ru-RU" sz="1600" b="1" dirty="0" smtClean="0"/>
                        <a:t>Здания и сооружения. Метод определения теплоустойчивости ограждающих конструкций</a:t>
                      </a:r>
                    </a:p>
                  </a:txBody>
                  <a:tcPr marL="0" marR="0" marT="0"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504056">
                <a:tc>
                  <a:txBody>
                    <a:bodyPr/>
                    <a:lstStyle/>
                    <a:p>
                      <a:pPr marL="36000" algn="l" fontAlgn="base">
                        <a:spcBef>
                          <a:spcPts val="600"/>
                        </a:spcBef>
                        <a:spcAft>
                          <a:spcPts val="600"/>
                        </a:spcAft>
                      </a:pPr>
                      <a:r>
                        <a:rPr lang="ru-RU" sz="1600" kern="1200" dirty="0" err="1" smtClean="0">
                          <a:solidFill>
                            <a:schemeClr val="tx1"/>
                          </a:solidFill>
                          <a:latin typeface="+mn-lt"/>
                          <a:ea typeface="+mn-ea"/>
                          <a:cs typeface="+mn-cs"/>
                        </a:rPr>
                        <a:t>СанПиН</a:t>
                      </a:r>
                      <a:r>
                        <a:rPr lang="ru-RU" sz="1600" kern="1200" dirty="0" smtClean="0">
                          <a:solidFill>
                            <a:schemeClr val="tx1"/>
                          </a:solidFill>
                          <a:latin typeface="+mn-lt"/>
                          <a:ea typeface="+mn-ea"/>
                          <a:cs typeface="+mn-cs"/>
                        </a:rPr>
                        <a:t> 2.1.2.2645-10 </a:t>
                      </a:r>
                      <a:endParaRPr lang="ru-RU" sz="1600" dirty="0">
                        <a:solidFill>
                          <a:schemeClr val="tx1"/>
                        </a:solidFill>
                        <a:latin typeface="+mn-lt"/>
                      </a:endParaRPr>
                    </a:p>
                  </a:txBody>
                  <a:tcPr marL="0" marR="0" marT="0"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marL="36000" indent="0" algn="l" fontAlgn="base">
                        <a:lnSpc>
                          <a:spcPct val="100000"/>
                        </a:lnSpc>
                        <a:spcBef>
                          <a:spcPts val="1200"/>
                        </a:spcBef>
                        <a:spcAft>
                          <a:spcPts val="1200"/>
                        </a:spcAft>
                      </a:pPr>
                      <a:r>
                        <a:rPr lang="ru-RU" sz="1600" b="1" kern="1200" dirty="0" smtClean="0">
                          <a:solidFill>
                            <a:schemeClr val="tx1"/>
                          </a:solidFill>
                          <a:latin typeface="+mn-lt"/>
                          <a:ea typeface="+mn-ea"/>
                          <a:cs typeface="+mn-cs"/>
                        </a:rPr>
                        <a:t>Санитарно-эпидемиологические требования к условиям проживания в жилых зданиях и помещениях</a:t>
                      </a:r>
                      <a:endParaRPr lang="ru-RU" sz="1600" b="1" kern="1200" dirty="0">
                        <a:solidFill>
                          <a:schemeClr val="tx1"/>
                        </a:solidFill>
                        <a:latin typeface="+mn-lt"/>
                        <a:ea typeface="+mn-ea"/>
                        <a:cs typeface="+mn-cs"/>
                      </a:endParaRPr>
                    </a:p>
                  </a:txBody>
                  <a:tcPr marL="0" marR="0" marT="0"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385202">
                <a:tc>
                  <a:txBody>
                    <a:bodyPr/>
                    <a:lstStyle/>
                    <a:p>
                      <a:r>
                        <a:rPr lang="ru-RU" sz="1600" b="0" dirty="0" smtClean="0"/>
                        <a:t>ГОСТ 31531-2012 </a:t>
                      </a:r>
                      <a:endParaRPr lang="ru-RU" sz="1600" b="0" kern="1200" dirty="0" smtClean="0">
                        <a:solidFill>
                          <a:schemeClr val="tx1"/>
                        </a:solidFill>
                        <a:latin typeface="+mn-lt"/>
                        <a:ea typeface="+mn-ea"/>
                        <a:cs typeface="+mn-cs"/>
                      </a:endParaRPr>
                    </a:p>
                  </a:txBody>
                  <a:tcPr marL="0" marR="0" marT="0"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marL="0" marR="0" indent="0" algn="l" defTabSz="914400" rtl="0" eaLnBrk="1" fontAlgn="base" latinLnBrk="0" hangingPunct="1">
                        <a:lnSpc>
                          <a:spcPct val="100000"/>
                        </a:lnSpc>
                        <a:spcBef>
                          <a:spcPts val="0"/>
                        </a:spcBef>
                        <a:spcAft>
                          <a:spcPts val="0"/>
                        </a:spcAft>
                        <a:buClrTx/>
                        <a:buSzTx/>
                        <a:buFontTx/>
                        <a:buNone/>
                        <a:tabLst/>
                        <a:defRPr/>
                      </a:pPr>
                      <a:r>
                        <a:rPr lang="ru-RU" sz="1600" b="1" dirty="0" smtClean="0"/>
                        <a:t>Энергосбережение. Методы подтверждения соответствия показателей энергетической эффективности </a:t>
                      </a:r>
                      <a:r>
                        <a:rPr lang="ru-RU" sz="1600" b="1" dirty="0" err="1" smtClean="0"/>
                        <a:t>энергопотребляющей</a:t>
                      </a:r>
                      <a:r>
                        <a:rPr lang="ru-RU" sz="1600" b="1" dirty="0" smtClean="0"/>
                        <a:t> продукции их нормативным значениям</a:t>
                      </a:r>
                    </a:p>
                  </a:txBody>
                  <a:tcPr marL="0" marR="0" marT="0" marB="1484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bl>
          </a:graphicData>
        </a:graphic>
      </p:graphicFrame>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dirty="0" smtClean="0">
                <a:solidFill>
                  <a:schemeClr val="bg1"/>
                </a:solidFill>
                <a:latin typeface="+mj-lt"/>
                <a:ea typeface="+mj-ea"/>
                <a:cs typeface="+mj-cs"/>
              </a:rPr>
              <a:t>Услуги управления </a:t>
            </a:r>
            <a:r>
              <a:rPr lang="ru-RU" sz="3600" dirty="0" smtClean="0">
                <a:solidFill>
                  <a:schemeClr val="bg1"/>
                </a:solidFill>
              </a:rPr>
              <a:t>МКД</a:t>
            </a:r>
            <a:r>
              <a:rPr lang="ru-RU" sz="3600" dirty="0" smtClean="0">
                <a:solidFill>
                  <a:schemeClr val="bg1"/>
                </a:solidFill>
                <a:latin typeface="+mj-lt"/>
                <a:ea typeface="+mj-ea"/>
                <a:cs typeface="+mj-cs"/>
              </a:rPr>
              <a:t/>
            </a:r>
            <a:br>
              <a:rPr lang="ru-RU" sz="3600" dirty="0" smtClean="0">
                <a:solidFill>
                  <a:schemeClr val="bg1"/>
                </a:solidFill>
                <a:latin typeface="+mj-lt"/>
                <a:ea typeface="+mj-ea"/>
                <a:cs typeface="+mj-cs"/>
              </a:rPr>
            </a:br>
            <a:endParaRPr lang="ru-RU" sz="3600" dirty="0">
              <a:solidFill>
                <a:schemeClr val="bg1"/>
              </a:solidFill>
            </a:endParaRPr>
          </a:p>
        </p:txBody>
      </p:sp>
      <p:sp>
        <p:nvSpPr>
          <p:cNvPr id="3" name="Содержимое 2"/>
          <p:cNvSpPr>
            <a:spLocks noGrp="1"/>
          </p:cNvSpPr>
          <p:nvPr>
            <p:ph idx="1"/>
          </p:nvPr>
        </p:nvSpPr>
        <p:spPr>
          <a:xfrm>
            <a:off x="457200" y="1600201"/>
            <a:ext cx="8507288" cy="1972816"/>
          </a:xfrm>
          <a:solidFill>
            <a:schemeClr val="accent5"/>
          </a:solidFill>
        </p:spPr>
        <p:txBody>
          <a:bodyPr/>
          <a:lstStyle/>
          <a:p>
            <a:pPr>
              <a:buNone/>
            </a:pPr>
            <a:r>
              <a:rPr lang="ru-RU" sz="3600" dirty="0" smtClean="0">
                <a:latin typeface="+mj-lt"/>
                <a:ea typeface="+mj-ea"/>
                <a:cs typeface="+mj-cs"/>
              </a:rPr>
              <a:t>1. Прием, хранение, ведение и передача технической документации на многоквартирный дом</a:t>
            </a:r>
          </a:p>
        </p:txBody>
      </p:sp>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485800"/>
            <a:ext cx="6491064" cy="1143000"/>
          </a:xfrm>
          <a:solidFill>
            <a:srgbClr val="FFFF00"/>
          </a:solidFill>
        </p:spPr>
        <p:txBody>
          <a:bodyPr/>
          <a:lstStyle/>
          <a:p>
            <a:pPr algn="l"/>
            <a:r>
              <a:rPr lang="ru-RU" sz="3600" dirty="0" smtClean="0">
                <a:solidFill>
                  <a:schemeClr val="tx1"/>
                </a:solidFill>
                <a:latin typeface="+mj-lt"/>
                <a:ea typeface="+mj-ea"/>
                <a:cs typeface="+mj-cs"/>
              </a:rPr>
              <a:t>Необходимость технической и иной документации</a:t>
            </a:r>
            <a:endParaRPr lang="ru-RU" sz="3600" dirty="0">
              <a:solidFill>
                <a:schemeClr val="bg1"/>
              </a:solidFill>
            </a:endParaRPr>
          </a:p>
        </p:txBody>
      </p:sp>
      <p:sp>
        <p:nvSpPr>
          <p:cNvPr id="3" name="Содержимое 2"/>
          <p:cNvSpPr>
            <a:spLocks noGrp="1"/>
          </p:cNvSpPr>
          <p:nvPr>
            <p:ph idx="1"/>
          </p:nvPr>
        </p:nvSpPr>
        <p:spPr>
          <a:xfrm>
            <a:off x="457200" y="1600200"/>
            <a:ext cx="7643192" cy="3701008"/>
          </a:xfrm>
          <a:solidFill>
            <a:schemeClr val="bg1"/>
          </a:solidFill>
          <a:ln w="57150">
            <a:solidFill>
              <a:srgbClr val="FFFF00"/>
            </a:solidFill>
          </a:ln>
        </p:spPr>
        <p:txBody>
          <a:bodyPr/>
          <a:lstStyle/>
          <a:p>
            <a:pPr marL="0">
              <a:spcBef>
                <a:spcPts val="600"/>
              </a:spcBef>
              <a:spcAft>
                <a:spcPts val="600"/>
              </a:spcAft>
              <a:buFont typeface="Wingdings" pitchFamily="2" charset="2"/>
              <a:buChar char="ü"/>
            </a:pPr>
            <a:r>
              <a:rPr lang="ru-RU" sz="2000" dirty="0" smtClean="0"/>
              <a:t>для эффективного управления домом</a:t>
            </a:r>
          </a:p>
          <a:p>
            <a:pPr marL="0">
              <a:spcBef>
                <a:spcPts val="600"/>
              </a:spcBef>
              <a:spcAft>
                <a:spcPts val="600"/>
              </a:spcAft>
              <a:buFont typeface="Wingdings" pitchFamily="2" charset="2"/>
              <a:buChar char="ü"/>
            </a:pPr>
            <a:r>
              <a:rPr lang="ru-RU" sz="2000" dirty="0" smtClean="0"/>
              <a:t>участия в различных муниципальных, региональных и федеральных программах </a:t>
            </a:r>
            <a:r>
              <a:rPr lang="ru-RU" sz="2000" dirty="0" err="1" smtClean="0"/>
              <a:t>софинансирования</a:t>
            </a:r>
            <a:r>
              <a:rPr lang="ru-RU" sz="2000" dirty="0" smtClean="0"/>
              <a:t> ремонтов</a:t>
            </a:r>
          </a:p>
          <a:p>
            <a:pPr marL="0">
              <a:spcBef>
                <a:spcPts val="600"/>
              </a:spcBef>
              <a:spcAft>
                <a:spcPts val="600"/>
              </a:spcAft>
              <a:buFont typeface="Wingdings" pitchFamily="2" charset="2"/>
              <a:buChar char="ü"/>
            </a:pPr>
            <a:r>
              <a:rPr lang="ru-RU" sz="2000" dirty="0" smtClean="0"/>
              <a:t>для контроля переходов права собственности на помещения и не допущения их отчуждения с долгами</a:t>
            </a:r>
          </a:p>
          <a:p>
            <a:pPr marL="0">
              <a:spcBef>
                <a:spcPts val="600"/>
              </a:spcBef>
              <a:spcAft>
                <a:spcPts val="600"/>
              </a:spcAft>
              <a:buFont typeface="Wingdings" pitchFamily="2" charset="2"/>
              <a:buChar char="ü"/>
            </a:pPr>
            <a:r>
              <a:rPr lang="ru-RU" sz="2000" dirty="0" smtClean="0"/>
              <a:t>для владения всей полнотой информации и грамотного аргументирования своей позиции в постоянных и неизбежных полемиках с многочисленными надзорными и контролирующими органами</a:t>
            </a:r>
          </a:p>
          <a:p>
            <a:pPr marL="0">
              <a:spcBef>
                <a:spcPts val="600"/>
              </a:spcBef>
              <a:spcAft>
                <a:spcPts val="600"/>
              </a:spcAft>
              <a:buFont typeface="Wingdings" pitchFamily="2" charset="2"/>
              <a:buChar char="ü"/>
            </a:pPr>
            <a:r>
              <a:rPr lang="ru-RU" sz="2000" dirty="0" smtClean="0"/>
              <a:t>для многого другого</a:t>
            </a:r>
          </a:p>
        </p:txBody>
      </p:sp>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67544" y="1052737"/>
            <a:ext cx="8424936" cy="5262979"/>
          </a:xfrm>
          <a:prstGeom prst="rect">
            <a:avLst/>
          </a:prstGeom>
        </p:spPr>
        <p:txBody>
          <a:bodyPr wrap="square">
            <a:spAutoFit/>
          </a:bodyPr>
          <a:lstStyle/>
          <a:p>
            <a:r>
              <a:rPr lang="ru-RU" sz="2400" dirty="0" smtClean="0">
                <a:solidFill>
                  <a:schemeClr val="bg1"/>
                </a:solidFill>
              </a:rPr>
              <a:t>Формы собственности в РФ установлены в ч. 2 ст. 8 Конституции РФ, согласно которой в РФ равно признаются и защищаются частная, государственная, муниципальная и иные формы собственности.</a:t>
            </a:r>
          </a:p>
          <a:p>
            <a:r>
              <a:rPr lang="ru-RU" sz="2400" b="1" dirty="0" smtClean="0">
                <a:solidFill>
                  <a:srgbClr val="FFFF00"/>
                </a:solidFill>
              </a:rPr>
              <a:t>Частная собственности</a:t>
            </a:r>
            <a:r>
              <a:rPr lang="ru-RU" sz="2400" dirty="0" smtClean="0">
                <a:solidFill>
                  <a:schemeClr val="bg1"/>
                </a:solidFill>
              </a:rPr>
              <a:t> на жилье подразделяется на собственность граждан и юридических лиц.</a:t>
            </a:r>
          </a:p>
          <a:p>
            <a:r>
              <a:rPr lang="ru-RU" sz="2400" b="1" dirty="0" smtClean="0">
                <a:solidFill>
                  <a:srgbClr val="FFFF00"/>
                </a:solidFill>
              </a:rPr>
              <a:t>Государственная собственность</a:t>
            </a:r>
            <a:r>
              <a:rPr lang="ru-RU" sz="2400" dirty="0" smtClean="0">
                <a:solidFill>
                  <a:schemeClr val="bg1"/>
                </a:solidFill>
              </a:rPr>
              <a:t> на жилье реализуется через ведомственный фонд, находящийся в полном хозяйственном ведении государственных предприятий или оперативном управлении государственных учреждений, и непосредственную собственность РФ.</a:t>
            </a:r>
          </a:p>
          <a:p>
            <a:r>
              <a:rPr lang="ru-RU" sz="2400" b="1" dirty="0" smtClean="0">
                <a:solidFill>
                  <a:srgbClr val="FFFF00"/>
                </a:solidFill>
              </a:rPr>
              <a:t>Муниципальное жилье</a:t>
            </a:r>
            <a:r>
              <a:rPr lang="ru-RU" sz="2400" dirty="0" smtClean="0">
                <a:solidFill>
                  <a:schemeClr val="bg1"/>
                </a:solidFill>
              </a:rPr>
              <a:t> также может принадлежать определенному ведомству, а не только муниципальному образованию.</a:t>
            </a:r>
            <a:endParaRPr lang="ru-RU" sz="2400" dirty="0">
              <a:solidFill>
                <a:schemeClr val="bg1"/>
              </a:solidFill>
            </a:endParaRPr>
          </a:p>
        </p:txBody>
      </p:sp>
      <p:sp>
        <p:nvSpPr>
          <p:cNvPr id="5" name="Прямоугольник 4"/>
          <p:cNvSpPr/>
          <p:nvPr/>
        </p:nvSpPr>
        <p:spPr>
          <a:xfrm>
            <a:off x="898524" y="51783"/>
            <a:ext cx="7273876" cy="461665"/>
          </a:xfrm>
          <a:prstGeom prst="rect">
            <a:avLst/>
          </a:prstGeom>
          <a:solidFill>
            <a:srgbClr val="FFFF00"/>
          </a:solidFill>
        </p:spPr>
        <p:txBody>
          <a:bodyPr wrap="square">
            <a:spAutoFit/>
          </a:bodyPr>
          <a:lstStyle/>
          <a:p>
            <a:pPr lvl="0"/>
            <a:r>
              <a:rPr lang="ru-RU" sz="2400" b="1" dirty="0" smtClean="0"/>
              <a:t>Формы собственности на жилые помещения</a:t>
            </a:r>
          </a:p>
        </p:txBody>
      </p:sp>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332656"/>
            <a:ext cx="6984776" cy="1584176"/>
          </a:xfrm>
          <a:solidFill>
            <a:srgbClr val="FFFF00"/>
          </a:solidFill>
        </p:spPr>
        <p:txBody>
          <a:bodyPr/>
          <a:lstStyle/>
          <a:p>
            <a:r>
              <a:rPr lang="ru-RU" sz="3200" dirty="0" smtClean="0"/>
              <a:t>Проблемы отсутствия технической документации у эксплуатирующей</a:t>
            </a:r>
            <a:br>
              <a:rPr lang="ru-RU" sz="3200" dirty="0" smtClean="0"/>
            </a:br>
            <a:r>
              <a:rPr lang="ru-RU" sz="3200" dirty="0" smtClean="0"/>
              <a:t>МКД организации </a:t>
            </a:r>
            <a:endParaRPr lang="ru-RU" sz="3200" dirty="0">
              <a:solidFill>
                <a:schemeClr val="bg1"/>
              </a:solidFill>
            </a:endParaRPr>
          </a:p>
        </p:txBody>
      </p:sp>
      <p:sp>
        <p:nvSpPr>
          <p:cNvPr id="3" name="Содержимое 2"/>
          <p:cNvSpPr>
            <a:spLocks noGrp="1"/>
          </p:cNvSpPr>
          <p:nvPr>
            <p:ph idx="1"/>
          </p:nvPr>
        </p:nvSpPr>
        <p:spPr>
          <a:xfrm>
            <a:off x="457200" y="1916832"/>
            <a:ext cx="7643192" cy="3556992"/>
          </a:xfrm>
          <a:solidFill>
            <a:schemeClr val="bg1"/>
          </a:solidFill>
          <a:ln w="57150">
            <a:solidFill>
              <a:srgbClr val="FFFF00"/>
            </a:solidFill>
          </a:ln>
        </p:spPr>
        <p:txBody>
          <a:bodyPr/>
          <a:lstStyle/>
          <a:p>
            <a:pPr marL="0">
              <a:spcBef>
                <a:spcPts val="600"/>
              </a:spcBef>
              <a:spcAft>
                <a:spcPts val="600"/>
              </a:spcAft>
              <a:buFont typeface="Wingdings" pitchFamily="2" charset="2"/>
              <a:buChar char="ü"/>
            </a:pPr>
            <a:r>
              <a:rPr lang="ru-RU" sz="2000" dirty="0" smtClean="0"/>
              <a:t>невозможность полноценной эксплуатации дома, проведения плановых, аварийных, регламентных, сезонных работ, текущего и капитального ремонта, ведения лицевых счётов,</a:t>
            </a:r>
          </a:p>
          <a:p>
            <a:pPr marL="0">
              <a:spcBef>
                <a:spcPts val="600"/>
              </a:spcBef>
              <a:spcAft>
                <a:spcPts val="600"/>
              </a:spcAft>
              <a:buFont typeface="Wingdings" pitchFamily="2" charset="2"/>
              <a:buChar char="ü"/>
            </a:pPr>
            <a:r>
              <a:rPr lang="ru-RU" sz="2000" dirty="0" smtClean="0"/>
              <a:t>невозможность контроля за переходом права собственности на помещения с целью своевременного взыскания образовавшейся задолженности и пр. </a:t>
            </a:r>
          </a:p>
          <a:p>
            <a:pPr marL="0">
              <a:spcBef>
                <a:spcPts val="600"/>
              </a:spcBef>
              <a:spcAft>
                <a:spcPts val="600"/>
              </a:spcAft>
              <a:buFont typeface="Wingdings" pitchFamily="2" charset="2"/>
              <a:buChar char="ü"/>
            </a:pPr>
            <a:r>
              <a:rPr lang="ru-RU" sz="2000" dirty="0" smtClean="0"/>
              <a:t>Наличие в доме объектов повышенной опасности (тепловые энергоустановки — теплообменники, лифты, мини-котельные и пр.) ситуацию усугубляют.</a:t>
            </a:r>
          </a:p>
        </p:txBody>
      </p:sp>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95536" y="332656"/>
            <a:ext cx="8352928" cy="4104456"/>
          </a:xfrm>
          <a:solidFill>
            <a:srgbClr val="FFFF00"/>
          </a:solidFill>
          <a:ln w="57150">
            <a:solidFill>
              <a:srgbClr val="FFFF00"/>
            </a:solidFill>
          </a:ln>
        </p:spPr>
        <p:txBody>
          <a:bodyPr/>
          <a:lstStyle/>
          <a:p>
            <a:pPr marL="0" indent="0" algn="just">
              <a:spcBef>
                <a:spcPts val="600"/>
              </a:spcBef>
              <a:spcAft>
                <a:spcPts val="600"/>
              </a:spcAft>
              <a:buNone/>
            </a:pPr>
            <a:r>
              <a:rPr lang="ru-RU" sz="2000" dirty="0" smtClean="0"/>
              <a:t>	В соответствии с </a:t>
            </a:r>
            <a:r>
              <a:rPr lang="ru-RU" sz="2000" b="1" dirty="0" smtClean="0"/>
              <a:t>п.10 ст.162 ЖК РФ</a:t>
            </a:r>
            <a:r>
              <a:rPr lang="ru-RU" sz="2000" dirty="0" smtClean="0"/>
              <a:t>, управляющая организация </a:t>
            </a:r>
            <a:r>
              <a:rPr lang="ru-RU" sz="2000" b="1" dirty="0" smtClean="0"/>
              <a:t>за 30 дней до прекращения </a:t>
            </a:r>
            <a:r>
              <a:rPr lang="ru-RU" sz="2000" dirty="0" smtClean="0"/>
              <a:t>договора управления МКД обязана передать техническую документацию на многоквартирный дом и иные связанные с управлением таким домом документы вновь выбранной управляющей организации, ТСЖ либо жилищному кооперативу или иному специализированному потребительскому кооперативу, либо в случае непосредственного управления таким домом собственниками помещений в таком доме одному из данных собственников, указанному в решении общего собрания данных собственников о выборе способа управления таким домом, или, если такой собственник не указан, любому собственнику помещения в таком доме.</a:t>
            </a:r>
          </a:p>
          <a:p>
            <a:pPr marL="0" indent="0">
              <a:spcBef>
                <a:spcPts val="600"/>
              </a:spcBef>
              <a:spcAft>
                <a:spcPts val="600"/>
              </a:spcAft>
              <a:buNone/>
            </a:pPr>
            <a:r>
              <a:rPr lang="ru-RU" sz="2000" dirty="0" smtClean="0"/>
              <a:t>	</a:t>
            </a:r>
            <a:endParaRPr lang="ru-RU" sz="2000" b="1" dirty="0" smtClean="0"/>
          </a:p>
        </p:txBody>
      </p:sp>
      <p:sp>
        <p:nvSpPr>
          <p:cNvPr id="5" name="Прямоугольник 4"/>
          <p:cNvSpPr/>
          <p:nvPr/>
        </p:nvSpPr>
        <p:spPr>
          <a:xfrm>
            <a:off x="1115616" y="5085184"/>
            <a:ext cx="7176764" cy="707886"/>
          </a:xfrm>
          <a:prstGeom prst="rect">
            <a:avLst/>
          </a:prstGeom>
          <a:solidFill>
            <a:schemeClr val="bg1"/>
          </a:solidFill>
        </p:spPr>
        <p:txBody>
          <a:bodyPr wrap="square">
            <a:spAutoFit/>
          </a:bodyPr>
          <a:lstStyle/>
          <a:p>
            <a:pPr algn="ctr"/>
            <a:r>
              <a:rPr lang="ru-RU" sz="2000" kern="0" dirty="0" smtClean="0">
                <a:solidFill>
                  <a:srgbClr val="000000"/>
                </a:solidFill>
              </a:rPr>
              <a:t>Техническая документация должна передаваться </a:t>
            </a:r>
            <a:r>
              <a:rPr lang="ru-RU" sz="2000" b="1" kern="0" dirty="0" smtClean="0">
                <a:solidFill>
                  <a:srgbClr val="000000"/>
                </a:solidFill>
              </a:rPr>
              <a:t>безвозмездно</a:t>
            </a:r>
            <a:endParaRPr lang="ru-RU" dirty="0"/>
          </a:p>
        </p:txBody>
      </p:sp>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95536" y="332656"/>
            <a:ext cx="8352928" cy="3600400"/>
          </a:xfrm>
          <a:solidFill>
            <a:schemeClr val="bg1"/>
          </a:solidFill>
          <a:ln w="57150">
            <a:solidFill>
              <a:srgbClr val="FFFF00"/>
            </a:solidFill>
          </a:ln>
        </p:spPr>
        <p:txBody>
          <a:bodyPr/>
          <a:lstStyle/>
          <a:p>
            <a:pPr>
              <a:buNone/>
            </a:pPr>
            <a:r>
              <a:rPr lang="ru-RU" sz="2400" dirty="0" smtClean="0"/>
              <a:t>Нормативное регулирование технической эксплуатации жилищного фонда предусматривает, что ответственные лица обязаны в установленном законодательством порядке </a:t>
            </a:r>
            <a:r>
              <a:rPr lang="ru-RU" sz="2400" b="1" dirty="0" smtClean="0"/>
              <a:t>принимать, хранить и передавать техническую документацию  </a:t>
            </a:r>
            <a:r>
              <a:rPr lang="ru-RU" sz="2400" dirty="0" smtClean="0"/>
              <a:t>(пункт 27 «Правил содержания общего имущества в многоквартирных домах», утверждённых Постановлением Правительства РФ от 13.08.2006 №491)</a:t>
            </a:r>
            <a:endParaRPr lang="ru-RU" sz="2400" b="1" dirty="0" smtClean="0"/>
          </a:p>
        </p:txBody>
      </p:sp>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1916832"/>
            <a:ext cx="8352928" cy="4536504"/>
          </a:xfrm>
          <a:solidFill>
            <a:schemeClr val="bg1"/>
          </a:solidFill>
          <a:ln w="57150">
            <a:solidFill>
              <a:srgbClr val="FFFF00"/>
            </a:solidFill>
          </a:ln>
        </p:spPr>
        <p:txBody>
          <a:bodyPr/>
          <a:lstStyle/>
          <a:p>
            <a:pPr>
              <a:buNone/>
            </a:pPr>
            <a:r>
              <a:rPr lang="ru-RU" sz="2000" dirty="0" smtClean="0"/>
              <a:t>а) </a:t>
            </a:r>
            <a:r>
              <a:rPr lang="ru-RU" sz="2000" i="1" dirty="0" smtClean="0"/>
              <a:t>«документы технического учёта жилищного фонда, содержащие сведения о состоянии общего имущества;</a:t>
            </a:r>
          </a:p>
          <a:p>
            <a:pPr>
              <a:buNone/>
            </a:pPr>
            <a:r>
              <a:rPr lang="ru-RU" sz="2000" dirty="0" smtClean="0"/>
              <a:t>б) </a:t>
            </a:r>
            <a:r>
              <a:rPr lang="ru-RU" sz="2000" i="1" dirty="0" smtClean="0"/>
              <a:t>документы (акты) о приёмке результатов работ;</a:t>
            </a:r>
          </a:p>
          <a:p>
            <a:pPr>
              <a:buNone/>
            </a:pPr>
            <a:r>
              <a:rPr lang="ru-RU" sz="2000" dirty="0" smtClean="0"/>
              <a:t>в) </a:t>
            </a:r>
            <a:r>
              <a:rPr lang="ru-RU" sz="2000" i="1" dirty="0" smtClean="0"/>
              <a:t>акты осмотра, проверки состояния (испытания) инженерных коммуникаций, приборов учёта, механического, электрического, санитарно-технического и иного оборудования, обслуживающего более одного помещения в многоквартирном </a:t>
            </a:r>
            <a:r>
              <a:rPr lang="ru-RU" sz="2000" i="1" dirty="0" err="1" smtClean="0"/>
              <a:t>доме,конструктивных</a:t>
            </a:r>
            <a:r>
              <a:rPr lang="ru-RU" sz="2000" i="1" dirty="0" smtClean="0"/>
              <a:t> частей многоквартирного дома (крыши, ограждающих несущих и ненесущих конструкций многоквартирного дома, объектов, расположенных на земельном участке, и других частей общего имущества) на соответствие их эксплуатационных качеств установленным требованиям».</a:t>
            </a:r>
            <a:endParaRPr lang="ru-RU" sz="2000" dirty="0" smtClean="0"/>
          </a:p>
        </p:txBody>
      </p:sp>
      <p:sp>
        <p:nvSpPr>
          <p:cNvPr id="4" name="Прямоугольник 3"/>
          <p:cNvSpPr/>
          <p:nvPr/>
        </p:nvSpPr>
        <p:spPr>
          <a:xfrm>
            <a:off x="251520" y="0"/>
            <a:ext cx="6912768" cy="1938992"/>
          </a:xfrm>
          <a:prstGeom prst="rect">
            <a:avLst/>
          </a:prstGeom>
          <a:solidFill>
            <a:srgbClr val="FFFF00"/>
          </a:solidFill>
        </p:spPr>
        <p:txBody>
          <a:bodyPr wrap="square">
            <a:spAutoFit/>
          </a:bodyPr>
          <a:lstStyle/>
          <a:p>
            <a:pPr marL="342900" lvl="0" indent="-342900" fontAlgn="base">
              <a:spcBef>
                <a:spcPct val="20000"/>
              </a:spcBef>
              <a:spcAft>
                <a:spcPct val="0"/>
              </a:spcAft>
            </a:pPr>
            <a:r>
              <a:rPr lang="ru-RU" sz="2400" kern="0" dirty="0" smtClean="0">
                <a:solidFill>
                  <a:srgbClr val="000000"/>
                </a:solidFill>
              </a:rPr>
              <a:t>В соответствии с пунктами 24, 26 и 27 «Правил содержания общего имущества в МКД…», утверждённых Постановлением Правительства РФ №491, техническая документация на МКД включает в себя:</a:t>
            </a:r>
          </a:p>
        </p:txBody>
      </p:sp>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1268760"/>
            <a:ext cx="8712968" cy="5589240"/>
          </a:xfrm>
          <a:solidFill>
            <a:schemeClr val="bg1"/>
          </a:solidFill>
          <a:ln w="57150">
            <a:solidFill>
              <a:srgbClr val="FFFF00"/>
            </a:solidFill>
          </a:ln>
        </p:spPr>
        <p:txBody>
          <a:bodyPr/>
          <a:lstStyle/>
          <a:p>
            <a:pPr>
              <a:buNone/>
            </a:pPr>
            <a:r>
              <a:rPr lang="ru-RU" sz="1600" dirty="0" smtClean="0"/>
              <a:t>а) </a:t>
            </a:r>
            <a:r>
              <a:rPr lang="ru-RU" sz="1600" i="1" dirty="0" smtClean="0"/>
              <a:t>«копия кадастрового плана (карты) земельного участка, удостоверенная органом, осуществляющим деятельность по ведению государственного земельного кадастра;</a:t>
            </a:r>
          </a:p>
          <a:p>
            <a:pPr>
              <a:buNone/>
            </a:pPr>
            <a:r>
              <a:rPr lang="ru-RU" sz="1600" dirty="0" smtClean="0"/>
              <a:t>б) </a:t>
            </a:r>
            <a:r>
              <a:rPr lang="ru-RU" sz="1600" i="1" dirty="0" smtClean="0"/>
              <a:t>выписка из Реестра, содержащая сведения о зарегистрированных правах на объекты недвижимости, являющиеся общим имуществом;</a:t>
            </a:r>
          </a:p>
          <a:p>
            <a:pPr>
              <a:buNone/>
            </a:pPr>
            <a:r>
              <a:rPr lang="ru-RU" sz="1600" dirty="0" smtClean="0"/>
              <a:t>в) </a:t>
            </a:r>
            <a:r>
              <a:rPr lang="ru-RU" sz="1600" i="1" dirty="0" smtClean="0"/>
              <a:t>заверенная уполномоченным органом местного самоуправления копия градостроительного плана земельного участка по установленной форме (для МКД, строительство, реконструкция или капитальный ремонт которых осуществлялись на основании разрешения на строительство, полученного после установления Правительством РФ формы градостроительного плана земельного участка);</a:t>
            </a:r>
          </a:p>
          <a:p>
            <a:pPr>
              <a:buNone/>
            </a:pPr>
            <a:r>
              <a:rPr lang="ru-RU" sz="1600" dirty="0" smtClean="0"/>
              <a:t>г) </a:t>
            </a:r>
            <a:r>
              <a:rPr lang="ru-RU" sz="1600" i="1" dirty="0" smtClean="0"/>
              <a:t>документы, в которых указываются содержание и сфера действия сервитута или иных обременений, с приложением заверенного соответствующей организацией (органом) по государственному учёту объектов недвижимого имущества плана, на котором отмечены сфера действия и граница сервитута или иных обременений, относящегося к части земельного участка;</a:t>
            </a:r>
          </a:p>
          <a:p>
            <a:pPr>
              <a:buNone/>
            </a:pPr>
            <a:r>
              <a:rPr lang="ru-RU" sz="1600" dirty="0" err="1" smtClean="0"/>
              <a:t>д</a:t>
            </a:r>
            <a:r>
              <a:rPr lang="ru-RU" sz="1600" dirty="0" smtClean="0"/>
              <a:t>) </a:t>
            </a:r>
            <a:r>
              <a:rPr lang="ru-RU" sz="1600" i="1" dirty="0" smtClean="0"/>
              <a:t>проектная документация (копия проектной документации) на  МКД , в соответствии с которой осуществлено строительство (реконструкция) многоквартирного дома (при наличии);</a:t>
            </a:r>
          </a:p>
          <a:p>
            <a:pPr>
              <a:buNone/>
            </a:pPr>
            <a:r>
              <a:rPr lang="ru-RU" sz="1600" dirty="0" smtClean="0"/>
              <a:t>е) </a:t>
            </a:r>
            <a:r>
              <a:rPr lang="ru-RU" sz="1600" i="1" dirty="0" smtClean="0"/>
              <a:t>иные связанные с управлением многоквартирным домом документы, перечень которых установлен решением общего собрания собственников помещений.</a:t>
            </a:r>
            <a:endParaRPr lang="ru-RU" sz="1600" dirty="0" smtClean="0"/>
          </a:p>
        </p:txBody>
      </p:sp>
      <p:sp>
        <p:nvSpPr>
          <p:cNvPr id="4" name="Прямоугольник 3"/>
          <p:cNvSpPr/>
          <p:nvPr/>
        </p:nvSpPr>
        <p:spPr>
          <a:xfrm>
            <a:off x="251520" y="332656"/>
            <a:ext cx="7776864" cy="830997"/>
          </a:xfrm>
          <a:prstGeom prst="rect">
            <a:avLst/>
          </a:prstGeom>
          <a:solidFill>
            <a:srgbClr val="FFFF00"/>
          </a:solidFill>
        </p:spPr>
        <p:txBody>
          <a:bodyPr wrap="square">
            <a:spAutoFit/>
          </a:bodyPr>
          <a:lstStyle/>
          <a:p>
            <a:pPr>
              <a:buNone/>
            </a:pPr>
            <a:r>
              <a:rPr lang="ru-RU" sz="2400" dirty="0" smtClean="0"/>
              <a:t>В состав иных документов, связанных с управлением многоквартирным домом, включаются:</a:t>
            </a:r>
            <a:endParaRPr lang="ru-RU" sz="2400" kern="0" dirty="0" smtClean="0">
              <a:solidFill>
                <a:srgbClr val="000000"/>
              </a:solidFill>
            </a:endParaRPr>
          </a:p>
        </p:txBody>
      </p:sp>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1988840"/>
            <a:ext cx="8712968" cy="4320480"/>
          </a:xfrm>
          <a:solidFill>
            <a:schemeClr val="bg1"/>
          </a:solidFill>
          <a:ln w="57150">
            <a:solidFill>
              <a:srgbClr val="FFFF00"/>
            </a:solidFill>
          </a:ln>
        </p:spPr>
        <p:txBody>
          <a:bodyPr/>
          <a:lstStyle/>
          <a:p>
            <a:pPr>
              <a:buNone/>
            </a:pPr>
            <a:r>
              <a:rPr lang="ru-RU" sz="1800" dirty="0" smtClean="0"/>
              <a:t>❏ «план участка в масштабе 1:1000–1:2000 с жилыми зданиями и сооружениями, расположенными на нём;</a:t>
            </a:r>
          </a:p>
          <a:p>
            <a:pPr>
              <a:buNone/>
            </a:pPr>
            <a:r>
              <a:rPr lang="ru-RU" sz="1800" dirty="0" smtClean="0"/>
              <a:t>❏ </a:t>
            </a:r>
            <a:r>
              <a:rPr lang="ru-RU" sz="1800" i="1" dirty="0" smtClean="0"/>
              <a:t>проектно-сметная документация, а также исполнительные чертежи на каждый дом;</a:t>
            </a:r>
          </a:p>
          <a:p>
            <a:pPr>
              <a:buNone/>
            </a:pPr>
            <a:r>
              <a:rPr lang="ru-RU" sz="1800" dirty="0" smtClean="0"/>
              <a:t>❏ </a:t>
            </a:r>
            <a:r>
              <a:rPr lang="ru-RU" sz="1800" i="1" dirty="0" smtClean="0"/>
              <a:t>акты приёмки жилых домов от строительных организаций;</a:t>
            </a:r>
          </a:p>
          <a:p>
            <a:pPr>
              <a:buNone/>
            </a:pPr>
            <a:r>
              <a:rPr lang="ru-RU" sz="1800" dirty="0" smtClean="0"/>
              <a:t>❏ </a:t>
            </a:r>
            <a:r>
              <a:rPr lang="ru-RU" sz="1800" i="1" dirty="0" smtClean="0"/>
              <a:t>акты технического состояния жилого дома на передачу жилищного фонда другому собственнику;</a:t>
            </a:r>
          </a:p>
          <a:p>
            <a:pPr>
              <a:buNone/>
            </a:pPr>
            <a:r>
              <a:rPr lang="ru-RU" sz="1800" dirty="0" smtClean="0"/>
              <a:t>❏ </a:t>
            </a:r>
            <a:r>
              <a:rPr lang="ru-RU" sz="1800" i="1" dirty="0" smtClean="0"/>
              <a:t>схемы внутридомовых сетей водоснабжения, канализации, центрального отопления, тепло-, </a:t>
            </a:r>
            <a:r>
              <a:rPr lang="ru-RU" sz="1800" i="1" dirty="0" err="1" smtClean="0"/>
              <a:t>газо</a:t>
            </a:r>
            <a:r>
              <a:rPr lang="ru-RU" sz="1800" i="1" dirty="0" smtClean="0"/>
              <a:t>-, электроснабжения и др.;</a:t>
            </a:r>
          </a:p>
          <a:p>
            <a:pPr>
              <a:buNone/>
            </a:pPr>
            <a:r>
              <a:rPr lang="ru-RU" sz="1800" dirty="0" smtClean="0"/>
              <a:t>❏ </a:t>
            </a:r>
            <a:r>
              <a:rPr lang="ru-RU" sz="1800" i="1" dirty="0" smtClean="0"/>
              <a:t>паспорта котельного хозяйства, котловые книги;</a:t>
            </a:r>
          </a:p>
          <a:p>
            <a:pPr>
              <a:buNone/>
            </a:pPr>
            <a:r>
              <a:rPr lang="ru-RU" sz="1800" dirty="0" smtClean="0"/>
              <a:t>❏ </a:t>
            </a:r>
            <a:r>
              <a:rPr lang="ru-RU" sz="1800" i="1" dirty="0" smtClean="0"/>
              <a:t>паспорта лифтового хозяйства;</a:t>
            </a:r>
          </a:p>
          <a:p>
            <a:pPr>
              <a:buNone/>
            </a:pPr>
            <a:r>
              <a:rPr lang="ru-RU" sz="1800" dirty="0" smtClean="0"/>
              <a:t>❏ </a:t>
            </a:r>
            <a:r>
              <a:rPr lang="ru-RU" sz="1800" i="1" dirty="0" smtClean="0"/>
              <a:t>паспорта на каждый жилой дом, квартиру и земельный участок;</a:t>
            </a:r>
          </a:p>
          <a:p>
            <a:pPr>
              <a:buNone/>
            </a:pPr>
            <a:r>
              <a:rPr lang="ru-RU" sz="1800" dirty="0" smtClean="0"/>
              <a:t>❏ </a:t>
            </a:r>
            <a:r>
              <a:rPr lang="ru-RU" sz="1800" i="1" dirty="0" smtClean="0"/>
              <a:t>исполнительные чертежи контуров заземления (для зданий, имеющих заземление).</a:t>
            </a:r>
            <a:endParaRPr lang="ru-RU" sz="1800" dirty="0" smtClean="0"/>
          </a:p>
        </p:txBody>
      </p:sp>
      <p:sp>
        <p:nvSpPr>
          <p:cNvPr id="4" name="Прямоугольник 3"/>
          <p:cNvSpPr/>
          <p:nvPr/>
        </p:nvSpPr>
        <p:spPr>
          <a:xfrm>
            <a:off x="251520" y="332656"/>
            <a:ext cx="6408712" cy="1631216"/>
          </a:xfrm>
          <a:prstGeom prst="rect">
            <a:avLst/>
          </a:prstGeom>
          <a:solidFill>
            <a:srgbClr val="FFFF00"/>
          </a:solidFill>
        </p:spPr>
        <p:txBody>
          <a:bodyPr wrap="square">
            <a:spAutoFit/>
          </a:bodyPr>
          <a:lstStyle/>
          <a:p>
            <a:r>
              <a:rPr lang="ru-RU" sz="2000" dirty="0" smtClean="0"/>
              <a:t>В соответствии с п. 1.5 «Правил и норм технической эксплуатации жилищного фонда», утверждённых Постановлением Госстроя РФ от 27.09.2003 №170, в состав технической документации длительного хранения входит:</a:t>
            </a:r>
          </a:p>
        </p:txBody>
      </p:sp>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1628800"/>
            <a:ext cx="8712968" cy="1800200"/>
          </a:xfrm>
          <a:solidFill>
            <a:schemeClr val="bg1"/>
          </a:solidFill>
          <a:ln w="57150">
            <a:solidFill>
              <a:srgbClr val="FFFF00"/>
            </a:solidFill>
          </a:ln>
        </p:spPr>
        <p:txBody>
          <a:bodyPr/>
          <a:lstStyle/>
          <a:p>
            <a:pPr>
              <a:buNone/>
            </a:pPr>
            <a:r>
              <a:rPr lang="ru-RU" sz="1800" dirty="0" smtClean="0"/>
              <a:t>❏ </a:t>
            </a:r>
            <a:r>
              <a:rPr lang="ru-RU" sz="1800" i="1" dirty="0" smtClean="0"/>
              <a:t>сметы, описи работ на текущий и капитальный ремонт;</a:t>
            </a:r>
          </a:p>
          <a:p>
            <a:pPr>
              <a:buNone/>
            </a:pPr>
            <a:r>
              <a:rPr lang="ru-RU" sz="1800" dirty="0" smtClean="0"/>
              <a:t>❏ </a:t>
            </a:r>
            <a:r>
              <a:rPr lang="ru-RU" sz="1800" i="1" dirty="0" smtClean="0"/>
              <a:t>акты технических осмотров;</a:t>
            </a:r>
          </a:p>
          <a:p>
            <a:pPr>
              <a:buNone/>
            </a:pPr>
            <a:r>
              <a:rPr lang="ru-RU" sz="1800" dirty="0" smtClean="0"/>
              <a:t>❏ </a:t>
            </a:r>
            <a:r>
              <a:rPr lang="ru-RU" sz="1800" i="1" dirty="0" smtClean="0"/>
              <a:t>журналы заявок жителей;</a:t>
            </a:r>
          </a:p>
          <a:p>
            <a:pPr>
              <a:buNone/>
            </a:pPr>
            <a:r>
              <a:rPr lang="ru-RU" sz="1800" dirty="0" smtClean="0"/>
              <a:t>❏ </a:t>
            </a:r>
            <a:r>
              <a:rPr lang="ru-RU" sz="1800" i="1" dirty="0" smtClean="0"/>
              <a:t>протоколы измерения сопротивления электросетей;</a:t>
            </a:r>
          </a:p>
          <a:p>
            <a:pPr>
              <a:buNone/>
            </a:pPr>
            <a:r>
              <a:rPr lang="ru-RU" sz="1800" dirty="0" smtClean="0"/>
              <a:t>❏ </a:t>
            </a:r>
            <a:r>
              <a:rPr lang="ru-RU" sz="1800" i="1" dirty="0" smtClean="0"/>
              <a:t>протоколы измерения вентиляции.</a:t>
            </a:r>
          </a:p>
        </p:txBody>
      </p:sp>
      <p:sp>
        <p:nvSpPr>
          <p:cNvPr id="4" name="Прямоугольник 3"/>
          <p:cNvSpPr/>
          <p:nvPr/>
        </p:nvSpPr>
        <p:spPr>
          <a:xfrm>
            <a:off x="251520" y="332656"/>
            <a:ext cx="6408712" cy="1323439"/>
          </a:xfrm>
          <a:prstGeom prst="rect">
            <a:avLst/>
          </a:prstGeom>
          <a:solidFill>
            <a:srgbClr val="FFFF00"/>
          </a:solidFill>
        </p:spPr>
        <p:txBody>
          <a:bodyPr wrap="square">
            <a:spAutoFit/>
          </a:bodyPr>
          <a:lstStyle/>
          <a:p>
            <a:r>
              <a:rPr lang="ru-RU" sz="2000" dirty="0" smtClean="0"/>
              <a:t>В соответствии с п. 1.5.3 «Правил и норм технической эксплуатации жилищного фонда», в</a:t>
            </a:r>
            <a:r>
              <a:rPr lang="ru-RU" sz="2000" b="1" i="1" dirty="0" smtClean="0"/>
              <a:t> </a:t>
            </a:r>
            <a:r>
              <a:rPr lang="ru-RU" sz="2000" i="1" dirty="0" smtClean="0"/>
              <a:t>состав документации, </a:t>
            </a:r>
            <a:r>
              <a:rPr lang="ru-RU" sz="2000" b="1" i="1" dirty="0" smtClean="0"/>
              <a:t>заменяемой </a:t>
            </a:r>
            <a:r>
              <a:rPr lang="ru-RU" sz="2000" i="1" dirty="0" smtClean="0"/>
              <a:t>в связи с истечением срока её действия, входят:</a:t>
            </a:r>
            <a:endParaRPr lang="ru-RU" sz="2000" dirty="0" smtClean="0"/>
          </a:p>
        </p:txBody>
      </p:sp>
      <p:sp>
        <p:nvSpPr>
          <p:cNvPr id="5" name="Прямоугольник 4"/>
          <p:cNvSpPr/>
          <p:nvPr/>
        </p:nvSpPr>
        <p:spPr>
          <a:xfrm>
            <a:off x="323528" y="4149080"/>
            <a:ext cx="8280920" cy="2031325"/>
          </a:xfrm>
          <a:prstGeom prst="rect">
            <a:avLst/>
          </a:prstGeom>
          <a:solidFill>
            <a:srgbClr val="FFFF00"/>
          </a:solidFill>
        </p:spPr>
        <p:txBody>
          <a:bodyPr wrap="square">
            <a:spAutoFit/>
          </a:bodyPr>
          <a:lstStyle/>
          <a:p>
            <a:pPr lvl="0" indent="-342900" fontAlgn="base">
              <a:spcAft>
                <a:spcPct val="0"/>
              </a:spcAft>
            </a:pPr>
            <a:r>
              <a:rPr lang="ru-RU" b="1" kern="0" dirty="0" smtClean="0">
                <a:solidFill>
                  <a:srgbClr val="000000"/>
                </a:solidFill>
              </a:rPr>
              <a:t>1.6. </a:t>
            </a:r>
            <a:r>
              <a:rPr lang="ru-RU" b="1" i="1" kern="0" dirty="0" smtClean="0">
                <a:solidFill>
                  <a:srgbClr val="000000"/>
                </a:solidFill>
              </a:rPr>
              <a:t>Собственники жилищного фонда или их уполномоченные</a:t>
            </a:r>
          </a:p>
          <a:p>
            <a:pPr lvl="0" indent="-342900" fontAlgn="base">
              <a:spcAft>
                <a:spcPct val="0"/>
              </a:spcAft>
            </a:pPr>
            <a:r>
              <a:rPr lang="ru-RU" i="1" kern="0" dirty="0" smtClean="0">
                <a:solidFill>
                  <a:srgbClr val="000000"/>
                </a:solidFill>
              </a:rPr>
              <a:t>должны своевременно </a:t>
            </a:r>
            <a:r>
              <a:rPr lang="ru-RU" b="1" i="1" kern="0" dirty="0" smtClean="0">
                <a:solidFill>
                  <a:srgbClr val="000000"/>
                </a:solidFill>
              </a:rPr>
              <a:t>вносить изменения </a:t>
            </a:r>
            <a:r>
              <a:rPr lang="ru-RU" i="1" kern="0" dirty="0" smtClean="0">
                <a:solidFill>
                  <a:srgbClr val="000000"/>
                </a:solidFill>
              </a:rPr>
              <a:t>в исполнительную документацию по планировке помещений, конструктивным элементам и инженерному оборудованию, возникающие в результате ремонтов, реконструкции, модернизации, перепланировки и повышения благоустройства с корректировкой технического паспорта на дома, строения и земельный участок».</a:t>
            </a:r>
            <a:endParaRPr lang="ru-RU" kern="0" dirty="0" smtClean="0">
              <a:solidFill>
                <a:srgbClr val="000000"/>
              </a:solidFill>
            </a:endParaRPr>
          </a:p>
        </p:txBody>
      </p:sp>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8229600" cy="1143000"/>
          </a:xfrm>
        </p:spPr>
        <p:txBody>
          <a:bodyPr/>
          <a:lstStyle/>
          <a:p>
            <a:r>
              <a:rPr lang="ru-RU" sz="3200" dirty="0" smtClean="0">
                <a:solidFill>
                  <a:schemeClr val="bg1"/>
                </a:solidFill>
                <a:latin typeface="+mj-lt"/>
                <a:ea typeface="+mj-ea"/>
                <a:cs typeface="+mj-cs"/>
              </a:rPr>
              <a:t>Перечень технической и иной документации на многоквартирный дом</a:t>
            </a:r>
            <a:br>
              <a:rPr lang="ru-RU" sz="3200" dirty="0" smtClean="0">
                <a:solidFill>
                  <a:schemeClr val="bg1"/>
                </a:solidFill>
                <a:latin typeface="+mj-lt"/>
                <a:ea typeface="+mj-ea"/>
                <a:cs typeface="+mj-cs"/>
              </a:rPr>
            </a:br>
            <a:endParaRPr lang="ru-RU" sz="3200" dirty="0">
              <a:solidFill>
                <a:schemeClr val="bg1"/>
              </a:solidFill>
            </a:endParaRPr>
          </a:p>
        </p:txBody>
      </p:sp>
      <p:graphicFrame>
        <p:nvGraphicFramePr>
          <p:cNvPr id="4" name="Таблица 3"/>
          <p:cNvGraphicFramePr>
            <a:graphicFrameLocks noGrp="1"/>
          </p:cNvGraphicFramePr>
          <p:nvPr/>
        </p:nvGraphicFramePr>
        <p:xfrm>
          <a:off x="251520" y="1124744"/>
          <a:ext cx="8712968" cy="5669386"/>
        </p:xfrm>
        <a:graphic>
          <a:graphicData uri="http://schemas.openxmlformats.org/drawingml/2006/table">
            <a:tbl>
              <a:tblPr/>
              <a:tblGrid>
                <a:gridCol w="648072"/>
                <a:gridCol w="8064896"/>
              </a:tblGrid>
              <a:tr h="432048">
                <a:tc>
                  <a:txBody>
                    <a:bodyPr/>
                    <a:lstStyle/>
                    <a:p>
                      <a:pPr algn="ctr" fontAlgn="base"/>
                      <a:r>
                        <a:rPr lang="en-US" sz="1800" dirty="0">
                          <a:solidFill>
                            <a:schemeClr val="tx1"/>
                          </a:solidFill>
                        </a:rPr>
                        <a:t>N </a:t>
                      </a:r>
                      <a:r>
                        <a:rPr lang="ru-RU" sz="1800" dirty="0" err="1">
                          <a:solidFill>
                            <a:schemeClr val="tx1"/>
                          </a:solidFill>
                        </a:rPr>
                        <a:t>п</a:t>
                      </a:r>
                      <a:r>
                        <a:rPr lang="ru-RU" sz="1800" dirty="0">
                          <a:solidFill>
                            <a:schemeClr val="tx1"/>
                          </a:solidFill>
                        </a:rPr>
                        <a:t>/</a:t>
                      </a:r>
                      <a:r>
                        <a:rPr lang="ru-RU" sz="1800" dirty="0" err="1">
                          <a:solidFill>
                            <a:schemeClr val="tx1"/>
                          </a:solidFill>
                        </a:rPr>
                        <a:t>п</a:t>
                      </a:r>
                      <a:endParaRPr lang="ru-RU" sz="1800"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algn="ctr" fontAlgn="base"/>
                      <a:r>
                        <a:rPr lang="ru-RU" sz="1800" dirty="0">
                          <a:solidFill>
                            <a:schemeClr val="tx1"/>
                          </a:solidFill>
                        </a:rPr>
                        <a:t>Наименование </a:t>
                      </a:r>
                      <a:r>
                        <a:rPr lang="ru-RU" sz="1800" dirty="0" smtClean="0">
                          <a:solidFill>
                            <a:schemeClr val="tx1"/>
                          </a:solidFill>
                        </a:rPr>
                        <a:t>документа</a:t>
                      </a:r>
                      <a:endParaRPr lang="ru-RU" sz="1800"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307278">
                <a:tc gridSpan="2">
                  <a:txBody>
                    <a:bodyPr/>
                    <a:lstStyle/>
                    <a:p>
                      <a:pPr algn="ctr" fontAlgn="base"/>
                      <a:r>
                        <a:rPr lang="ru-RU" sz="1800" b="1" dirty="0">
                          <a:solidFill>
                            <a:schemeClr val="tx1"/>
                          </a:solidFill>
                        </a:rPr>
                        <a:t>I. Техническая документация на многоквартирный дом (</a:t>
                      </a:r>
                      <a:r>
                        <a:rPr lang="ru-RU" sz="1800" b="1" dirty="0" smtClean="0">
                          <a:solidFill>
                            <a:schemeClr val="tx1"/>
                          </a:solidFill>
                        </a:rPr>
                        <a:t>МКД)</a:t>
                      </a:r>
                      <a:endParaRPr lang="ru-RU" sz="1800" b="1"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hMerge="1">
                  <a:txBody>
                    <a:bodyPr/>
                    <a:lstStyle/>
                    <a:p>
                      <a:endParaRPr lang="ru-RU"/>
                    </a:p>
                  </a:txBody>
                  <a:tcPr/>
                </a:tc>
              </a:tr>
              <a:tr h="288032">
                <a:tc>
                  <a:txBody>
                    <a:bodyPr/>
                    <a:lstStyle/>
                    <a:p>
                      <a:pPr algn="ctr" fontAlgn="base"/>
                      <a:r>
                        <a:rPr lang="ru-RU" sz="1800" dirty="0" smtClean="0">
                          <a:solidFill>
                            <a:schemeClr val="tx1"/>
                          </a:solidFill>
                        </a:rPr>
                        <a:t>1</a:t>
                      </a:r>
                      <a:endParaRPr lang="ru-RU" sz="1800"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fontAlgn="base"/>
                      <a:r>
                        <a:rPr lang="ru-RU" sz="1800" dirty="0">
                          <a:solidFill>
                            <a:schemeClr val="tx1"/>
                          </a:solidFill>
                        </a:rPr>
                        <a:t>Технический паспорт </a:t>
                      </a:r>
                      <a:r>
                        <a:rPr lang="ru-RU" sz="1800" dirty="0" smtClean="0">
                          <a:solidFill>
                            <a:schemeClr val="tx1"/>
                          </a:solidFill>
                        </a:rPr>
                        <a:t>МКД</a:t>
                      </a:r>
                      <a:endParaRPr lang="ru-RU" sz="1800"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288032">
                <a:tc>
                  <a:txBody>
                    <a:bodyPr/>
                    <a:lstStyle/>
                    <a:p>
                      <a:pPr algn="ctr" fontAlgn="base"/>
                      <a:r>
                        <a:rPr lang="ru-RU" sz="1800" dirty="0" smtClean="0">
                          <a:solidFill>
                            <a:schemeClr val="tx1"/>
                          </a:solidFill>
                        </a:rPr>
                        <a:t>2</a:t>
                      </a:r>
                      <a:endParaRPr lang="ru-RU" sz="1800"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fontAlgn="base"/>
                      <a:r>
                        <a:rPr lang="ru-RU" sz="1800" dirty="0">
                          <a:solidFill>
                            <a:schemeClr val="tx1"/>
                          </a:solidFill>
                        </a:rPr>
                        <a:t>Электронный паспорт МКД</a:t>
                      </a: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340794">
                <a:tc>
                  <a:txBody>
                    <a:bodyPr/>
                    <a:lstStyle/>
                    <a:p>
                      <a:pPr algn="ctr" fontAlgn="base"/>
                      <a:r>
                        <a:rPr lang="ru-RU" sz="1800" dirty="0" smtClean="0">
                          <a:solidFill>
                            <a:schemeClr val="tx1"/>
                          </a:solidFill>
                        </a:rPr>
                        <a:t>3</a:t>
                      </a:r>
                      <a:endParaRPr lang="ru-RU" sz="1800"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fontAlgn="base"/>
                      <a:r>
                        <a:rPr lang="ru-RU" sz="1800" dirty="0">
                          <a:solidFill>
                            <a:schemeClr val="tx1"/>
                          </a:solidFill>
                        </a:rPr>
                        <a:t>Санитарный паспорт придомовой территории</a:t>
                      </a: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288032">
                <a:tc>
                  <a:txBody>
                    <a:bodyPr/>
                    <a:lstStyle/>
                    <a:p>
                      <a:pPr algn="ctr" fontAlgn="base"/>
                      <a:r>
                        <a:rPr lang="ru-RU" sz="1800" dirty="0" smtClean="0">
                          <a:solidFill>
                            <a:schemeClr val="tx1"/>
                          </a:solidFill>
                        </a:rPr>
                        <a:t>4</a:t>
                      </a:r>
                      <a:endParaRPr lang="ru-RU" sz="1800"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fontAlgn="base"/>
                      <a:r>
                        <a:rPr lang="ru-RU" sz="1800" dirty="0">
                          <a:solidFill>
                            <a:schemeClr val="tx1"/>
                          </a:solidFill>
                        </a:rPr>
                        <a:t>Паспорт ИТП</a:t>
                      </a: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360040">
                <a:tc>
                  <a:txBody>
                    <a:bodyPr/>
                    <a:lstStyle/>
                    <a:p>
                      <a:pPr algn="ctr" fontAlgn="base"/>
                      <a:r>
                        <a:rPr lang="ru-RU" sz="1800" dirty="0" smtClean="0">
                          <a:solidFill>
                            <a:schemeClr val="tx1"/>
                          </a:solidFill>
                        </a:rPr>
                        <a:t>5</a:t>
                      </a:r>
                      <a:endParaRPr lang="ru-RU" sz="1800"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fontAlgn="base"/>
                      <a:r>
                        <a:rPr lang="ru-RU" sz="1800" dirty="0">
                          <a:solidFill>
                            <a:schemeClr val="tx1"/>
                          </a:solidFill>
                        </a:rPr>
                        <a:t>Инструкция по эксплуатации МКД</a:t>
                      </a: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360040">
                <a:tc>
                  <a:txBody>
                    <a:bodyPr/>
                    <a:lstStyle/>
                    <a:p>
                      <a:pPr algn="ctr" fontAlgn="base"/>
                      <a:r>
                        <a:rPr lang="ru-RU" sz="1800" dirty="0" smtClean="0">
                          <a:solidFill>
                            <a:schemeClr val="tx1"/>
                          </a:solidFill>
                        </a:rPr>
                        <a:t>6</a:t>
                      </a:r>
                      <a:endParaRPr lang="ru-RU" sz="1800"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fontAlgn="base"/>
                      <a:r>
                        <a:rPr lang="ru-RU" sz="1800" dirty="0">
                          <a:solidFill>
                            <a:schemeClr val="tx1"/>
                          </a:solidFill>
                        </a:rPr>
                        <a:t>Энергетический паспорт МКД</a:t>
                      </a: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288032">
                <a:tc>
                  <a:txBody>
                    <a:bodyPr/>
                    <a:lstStyle/>
                    <a:p>
                      <a:pPr algn="ctr" fontAlgn="base"/>
                      <a:r>
                        <a:rPr lang="ru-RU" sz="1800" dirty="0" smtClean="0">
                          <a:solidFill>
                            <a:schemeClr val="tx1"/>
                          </a:solidFill>
                        </a:rPr>
                        <a:t>7</a:t>
                      </a:r>
                      <a:endParaRPr lang="ru-RU" sz="1800"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fontAlgn="base"/>
                      <a:r>
                        <a:rPr lang="ru-RU" sz="1800">
                          <a:solidFill>
                            <a:schemeClr val="tx1"/>
                          </a:solidFill>
                        </a:rPr>
                        <a:t>Паспорт фасада МКД</a:t>
                      </a: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288032">
                <a:tc>
                  <a:txBody>
                    <a:bodyPr/>
                    <a:lstStyle/>
                    <a:p>
                      <a:pPr algn="ctr" fontAlgn="base"/>
                      <a:r>
                        <a:rPr lang="ru-RU" sz="1800" dirty="0" smtClean="0">
                          <a:solidFill>
                            <a:schemeClr val="tx1"/>
                          </a:solidFill>
                        </a:rPr>
                        <a:t>8</a:t>
                      </a:r>
                      <a:endParaRPr lang="ru-RU" sz="1800"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fontAlgn="base"/>
                      <a:r>
                        <a:rPr lang="ru-RU" sz="1800">
                          <a:solidFill>
                            <a:schemeClr val="tx1"/>
                          </a:solidFill>
                        </a:rPr>
                        <a:t>Паспорт лифтового хозяйства МКД</a:t>
                      </a: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288032">
                <a:tc>
                  <a:txBody>
                    <a:bodyPr/>
                    <a:lstStyle/>
                    <a:p>
                      <a:pPr algn="ctr" fontAlgn="base"/>
                      <a:r>
                        <a:rPr lang="ru-RU" sz="1800" dirty="0" smtClean="0">
                          <a:solidFill>
                            <a:schemeClr val="tx1"/>
                          </a:solidFill>
                        </a:rPr>
                        <a:t>9</a:t>
                      </a:r>
                      <a:endParaRPr lang="ru-RU" sz="1800"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fontAlgn="base"/>
                      <a:r>
                        <a:rPr lang="ru-RU" sz="1800" dirty="0">
                          <a:solidFill>
                            <a:schemeClr val="tx1"/>
                          </a:solidFill>
                        </a:rPr>
                        <a:t>Паспорта котельного хозяйства МКД (при наличии такового)</a:t>
                      </a: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360040">
                <a:tc>
                  <a:txBody>
                    <a:bodyPr/>
                    <a:lstStyle/>
                    <a:p>
                      <a:pPr algn="ctr" fontAlgn="base"/>
                      <a:r>
                        <a:rPr lang="ru-RU" sz="1800" dirty="0" smtClean="0">
                          <a:solidFill>
                            <a:schemeClr val="tx1"/>
                          </a:solidFill>
                        </a:rPr>
                        <a:t>10</a:t>
                      </a:r>
                      <a:endParaRPr lang="ru-RU" sz="1800"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fontAlgn="base"/>
                      <a:r>
                        <a:rPr lang="ru-RU" sz="1800" dirty="0">
                          <a:solidFill>
                            <a:schemeClr val="tx1"/>
                          </a:solidFill>
                        </a:rPr>
                        <a:t>Проектно-сметная документация на МКД</a:t>
                      </a: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576064">
                <a:tc>
                  <a:txBody>
                    <a:bodyPr/>
                    <a:lstStyle/>
                    <a:p>
                      <a:pPr algn="ctr" fontAlgn="base"/>
                      <a:r>
                        <a:rPr lang="ru-RU" sz="1800" dirty="0" smtClean="0">
                          <a:solidFill>
                            <a:schemeClr val="tx1"/>
                          </a:solidFill>
                        </a:rPr>
                        <a:t>11</a:t>
                      </a:r>
                      <a:endParaRPr lang="ru-RU" sz="1800"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fontAlgn="base"/>
                      <a:r>
                        <a:rPr lang="ru-RU" sz="1800" dirty="0">
                          <a:solidFill>
                            <a:schemeClr val="tx1"/>
                          </a:solidFill>
                        </a:rPr>
                        <a:t>Исполнительные чертежи контуров заземления (для зданий, имеющих заземление) МКД </a:t>
                      </a: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576064">
                <a:tc>
                  <a:txBody>
                    <a:bodyPr/>
                    <a:lstStyle/>
                    <a:p>
                      <a:pPr algn="ctr" fontAlgn="base"/>
                      <a:r>
                        <a:rPr lang="ru-RU" sz="1800" dirty="0">
                          <a:solidFill>
                            <a:schemeClr val="tx1"/>
                          </a:solidFill>
                        </a:rPr>
                        <a:t>12</a:t>
                      </a:r>
                      <a:br>
                        <a:rPr lang="ru-RU" sz="1800" dirty="0">
                          <a:solidFill>
                            <a:schemeClr val="tx1"/>
                          </a:solidFill>
                        </a:rPr>
                      </a:br>
                      <a:endParaRPr lang="ru-RU" sz="1800"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fontAlgn="base"/>
                      <a:r>
                        <a:rPr lang="ru-RU" sz="1800" dirty="0">
                          <a:solidFill>
                            <a:schemeClr val="tx1"/>
                          </a:solidFill>
                        </a:rPr>
                        <a:t>Документы (акты) о приемке результатов работ по текущему ремонту общего имущества </a:t>
                      </a:r>
                      <a:r>
                        <a:rPr lang="ru-RU" sz="1800" dirty="0" smtClean="0">
                          <a:solidFill>
                            <a:schemeClr val="tx1"/>
                          </a:solidFill>
                        </a:rPr>
                        <a:t>МКД</a:t>
                      </a:r>
                      <a:endParaRPr lang="ru-RU" sz="1800"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628826">
                <a:tc>
                  <a:txBody>
                    <a:bodyPr/>
                    <a:lstStyle/>
                    <a:p>
                      <a:pPr algn="ctr" fontAlgn="base"/>
                      <a:r>
                        <a:rPr lang="ru-RU" sz="1800" dirty="0">
                          <a:solidFill>
                            <a:schemeClr val="tx1"/>
                          </a:solidFill>
                        </a:rPr>
                        <a:t>13</a:t>
                      </a:r>
                      <a:br>
                        <a:rPr lang="ru-RU" sz="1800" dirty="0">
                          <a:solidFill>
                            <a:schemeClr val="tx1"/>
                          </a:solidFill>
                        </a:rPr>
                      </a:br>
                      <a:endParaRPr lang="ru-RU" sz="1800"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fontAlgn="base"/>
                      <a:r>
                        <a:rPr lang="ru-RU" sz="1800" dirty="0">
                          <a:solidFill>
                            <a:schemeClr val="tx1"/>
                          </a:solidFill>
                        </a:rPr>
                        <a:t>Акт ввода в эксплуатацию МКД, а также результаты инженерных изысканий, акты освидетельствования работ, конструкций, </a:t>
                      </a:r>
                      <a:r>
                        <a:rPr lang="ru-RU" sz="1800" dirty="0" smtClean="0">
                          <a:solidFill>
                            <a:schemeClr val="tx1"/>
                          </a:solidFill>
                        </a:rPr>
                        <a:t>систем</a:t>
                      </a:r>
                      <a:endParaRPr lang="ru-RU" sz="1800"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bl>
          </a:graphicData>
        </a:graphic>
      </p:graphicFrame>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9"/>
          <p:cNvSpPr>
            <a:spLocks noChangeArrowheads="1"/>
          </p:cNvSpPr>
          <p:nvPr/>
        </p:nvSpPr>
        <p:spPr bwMode="auto">
          <a:xfrm>
            <a:off x="0" y="2612381"/>
            <a:ext cx="184731" cy="461665"/>
          </a:xfrm>
          <a:prstGeom prst="rect">
            <a:avLst/>
          </a:prstGeom>
          <a:noFill/>
          <a:ln w="9525">
            <a:noFill/>
            <a:miter lim="800000"/>
            <a:headEnd/>
            <a:tailEnd/>
          </a:ln>
        </p:spPr>
        <p:txBody>
          <a:bodyPr wrap="none" anchor="ctr">
            <a:spAutoFit/>
          </a:bodyPr>
          <a:lstStyle/>
          <a:p>
            <a:endParaRPr lang="ru-RU"/>
          </a:p>
        </p:txBody>
      </p:sp>
      <p:sp>
        <p:nvSpPr>
          <p:cNvPr id="25603" name="Rectangle 2"/>
          <p:cNvSpPr>
            <a:spLocks noChangeArrowheads="1"/>
          </p:cNvSpPr>
          <p:nvPr/>
        </p:nvSpPr>
        <p:spPr bwMode="auto">
          <a:xfrm>
            <a:off x="0" y="7582"/>
            <a:ext cx="72768" cy="442035"/>
          </a:xfrm>
          <a:prstGeom prst="rect">
            <a:avLst/>
          </a:prstGeom>
          <a:noFill/>
          <a:ln w="25400" cmpd="dbl" algn="ctr">
            <a:noFill/>
            <a:miter lim="800000"/>
            <a:headEnd/>
            <a:tailEnd/>
          </a:ln>
        </p:spPr>
        <p:txBody>
          <a:bodyPr wrap="none" lIns="36000" tIns="36000" rIns="36000" bIns="36000" anchor="ctr">
            <a:spAutoFit/>
          </a:bodyPr>
          <a:lstStyle/>
          <a:p>
            <a:endParaRPr lang="ru-RU"/>
          </a:p>
        </p:txBody>
      </p:sp>
      <p:sp>
        <p:nvSpPr>
          <p:cNvPr id="7" name="Заголовок 4"/>
          <p:cNvSpPr>
            <a:spLocks noGrp="1"/>
          </p:cNvSpPr>
          <p:nvPr>
            <p:ph type="title"/>
          </p:nvPr>
        </p:nvSpPr>
        <p:spPr>
          <a:xfrm>
            <a:off x="467544" y="0"/>
            <a:ext cx="8229600" cy="785813"/>
          </a:xfrm>
        </p:spPr>
        <p:txBody>
          <a:bodyPr/>
          <a:lstStyle/>
          <a:p>
            <a:pPr>
              <a:defRPr/>
            </a:pPr>
            <a:r>
              <a:rPr lang="ru-RU" sz="1600" cap="all" dirty="0" smtClean="0">
                <a:solidFill>
                  <a:schemeClr val="bg1"/>
                </a:solidFill>
              </a:rPr>
              <a:t>Копия технического паспорта</a:t>
            </a:r>
            <a:endParaRPr lang="ru-RU" sz="1600" b="1" cap="all" dirty="0">
              <a:solidFill>
                <a:schemeClr val="bg1"/>
              </a:solidFill>
            </a:endParaRPr>
          </a:p>
        </p:txBody>
      </p:sp>
      <p:pic>
        <p:nvPicPr>
          <p:cNvPr id="25605" name="Picture 11" descr="msotw9_temp0"/>
          <p:cNvPicPr>
            <a:picLocks noChangeAspect="1" noChangeArrowheads="1"/>
          </p:cNvPicPr>
          <p:nvPr/>
        </p:nvPicPr>
        <p:blipFill>
          <a:blip r:embed="rId3" cstate="print">
            <a:lum bright="-12000" contrast="36000"/>
            <a:grayscl/>
            <a:biLevel thresh="50000"/>
          </a:blip>
          <a:srcRect l="4620" r="1836" b="5725"/>
          <a:stretch>
            <a:fillRect/>
          </a:stretch>
        </p:blipFill>
        <p:spPr bwMode="auto">
          <a:xfrm>
            <a:off x="483577" y="658814"/>
            <a:ext cx="4107474" cy="6199187"/>
          </a:xfrm>
          <a:prstGeom prst="rect">
            <a:avLst/>
          </a:prstGeom>
          <a:noFill/>
          <a:ln w="9525">
            <a:noFill/>
            <a:miter lim="800000"/>
            <a:headEnd/>
            <a:tailEnd/>
          </a:ln>
        </p:spPr>
      </p:pic>
      <p:pic>
        <p:nvPicPr>
          <p:cNvPr id="25606" name="Picture 12" descr="msotw9_temp0"/>
          <p:cNvPicPr>
            <a:picLocks noChangeAspect="1" noChangeArrowheads="1"/>
          </p:cNvPicPr>
          <p:nvPr/>
        </p:nvPicPr>
        <p:blipFill>
          <a:blip r:embed="rId4" cstate="print">
            <a:lum contrast="36000"/>
            <a:grayscl/>
            <a:biLevel thresh="50000"/>
          </a:blip>
          <a:srcRect l="4620" r="7280" b="3471"/>
          <a:stretch>
            <a:fillRect/>
          </a:stretch>
        </p:blipFill>
        <p:spPr bwMode="auto">
          <a:xfrm>
            <a:off x="4703885" y="633414"/>
            <a:ext cx="3956538" cy="6224587"/>
          </a:xfrm>
          <a:prstGeom prst="rect">
            <a:avLst/>
          </a:prstGeom>
          <a:noFill/>
          <a:ln w="9525">
            <a:noFill/>
            <a:miter lim="800000"/>
            <a:headEnd/>
            <a:tailEnd/>
          </a:ln>
        </p:spPr>
      </p:pic>
    </p:spTree>
  </p:cSld>
  <p:clrMapOvr>
    <a:masterClrMapping/>
  </p:clrMapOvr>
  <p:transition spd="med" advTm="5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dirty="0"/>
          </a:p>
        </p:txBody>
      </p:sp>
      <p:pic>
        <p:nvPicPr>
          <p:cNvPr id="43010" name="Picture 2" descr="техпаспорт3"/>
          <p:cNvPicPr>
            <a:picLocks noChangeAspect="1" noChangeArrowheads="1"/>
          </p:cNvPicPr>
          <p:nvPr/>
        </p:nvPicPr>
        <p:blipFill>
          <a:blip r:embed="rId2" cstate="print"/>
          <a:srcRect l="5044" t="2751" r="5422" b="6951"/>
          <a:stretch>
            <a:fillRect/>
          </a:stretch>
        </p:blipFill>
        <p:spPr bwMode="auto">
          <a:xfrm>
            <a:off x="2051720" y="0"/>
            <a:ext cx="4808143" cy="6669360"/>
          </a:xfrm>
          <a:prstGeom prst="rect">
            <a:avLst/>
          </a:prstGeom>
          <a:noFill/>
        </p:spPr>
      </p:pic>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67944" y="0"/>
            <a:ext cx="4546848" cy="720080"/>
          </a:xfrm>
          <a:solidFill>
            <a:srgbClr val="FFFF00"/>
          </a:solidFill>
          <a:ln>
            <a:solidFill>
              <a:srgbClr val="FFFF00"/>
            </a:solidFill>
          </a:ln>
        </p:spPr>
        <p:txBody>
          <a:bodyPr/>
          <a:lstStyle/>
          <a:p>
            <a:r>
              <a:rPr lang="ru-RU" sz="4000" b="1" kern="1200" dirty="0" smtClean="0">
                <a:solidFill>
                  <a:schemeClr val="tx1"/>
                </a:solidFill>
                <a:latin typeface="+mn-lt"/>
                <a:ea typeface="+mn-ea"/>
                <a:cs typeface="+mn-cs"/>
              </a:rPr>
              <a:t>Участники ЖКХ</a:t>
            </a:r>
          </a:p>
        </p:txBody>
      </p:sp>
      <p:sp>
        <p:nvSpPr>
          <p:cNvPr id="5" name="TextBox 4"/>
          <p:cNvSpPr txBox="1"/>
          <p:nvPr/>
        </p:nvSpPr>
        <p:spPr>
          <a:xfrm>
            <a:off x="251520" y="1916832"/>
            <a:ext cx="4608512" cy="4247317"/>
          </a:xfrm>
          <a:prstGeom prst="rect">
            <a:avLst/>
          </a:prstGeom>
          <a:solidFill>
            <a:schemeClr val="bg1"/>
          </a:solidFill>
          <a:ln w="57150">
            <a:solidFill>
              <a:srgbClr val="FFFF00"/>
            </a:solidFill>
          </a:ln>
        </p:spPr>
        <p:txBody>
          <a:bodyPr wrap="square" rtlCol="0">
            <a:spAutoFit/>
          </a:bodyPr>
          <a:lstStyle/>
          <a:p>
            <a:pPr>
              <a:spcBef>
                <a:spcPts val="600"/>
              </a:spcBef>
              <a:spcAft>
                <a:spcPts val="600"/>
              </a:spcAft>
              <a:buFont typeface="Wingdings" pitchFamily="2" charset="2"/>
              <a:buChar char="ü"/>
            </a:pPr>
            <a:r>
              <a:rPr lang="ru-RU" sz="1600" dirty="0" smtClean="0"/>
              <a:t> владеет, пользуется и распоряжается принадлежащим ему на праве собственности жилым помещением </a:t>
            </a:r>
          </a:p>
          <a:p>
            <a:pPr>
              <a:spcBef>
                <a:spcPts val="600"/>
              </a:spcBef>
              <a:spcAft>
                <a:spcPts val="600"/>
              </a:spcAft>
              <a:buFont typeface="Wingdings" pitchFamily="2" charset="2"/>
              <a:buChar char="ü"/>
            </a:pPr>
            <a:r>
              <a:rPr lang="ru-RU" sz="1600" dirty="0" smtClean="0"/>
              <a:t>несет бремя содержания жилого помещения, обязан поддерживать данное помещение в надлежащем состоянии, не допуская бесхозяйственного обращения с ним,</a:t>
            </a:r>
          </a:p>
          <a:p>
            <a:pPr>
              <a:spcBef>
                <a:spcPts val="600"/>
              </a:spcBef>
              <a:spcAft>
                <a:spcPts val="600"/>
              </a:spcAft>
              <a:buFont typeface="Wingdings" pitchFamily="2" charset="2"/>
              <a:buChar char="ü"/>
            </a:pPr>
            <a:r>
              <a:rPr lang="ru-RU" sz="1600" dirty="0" smtClean="0"/>
              <a:t>должен соблюдать права и законные интересы соседей, правила пользования жилыми помещениями, а также правила содержания общего имущества собственников помещений в многоквартирном доме</a:t>
            </a:r>
          </a:p>
          <a:p>
            <a:pPr>
              <a:spcBef>
                <a:spcPts val="600"/>
              </a:spcBef>
              <a:spcAft>
                <a:spcPts val="600"/>
              </a:spcAft>
              <a:buFont typeface="Wingdings" pitchFamily="2" charset="2"/>
              <a:buChar char="ü"/>
            </a:pPr>
            <a:r>
              <a:rPr lang="ru-RU" sz="1600" dirty="0" smtClean="0"/>
              <a:t>выбирать способ управления домом</a:t>
            </a:r>
          </a:p>
        </p:txBody>
      </p:sp>
      <p:sp>
        <p:nvSpPr>
          <p:cNvPr id="8" name="TextBox 7"/>
          <p:cNvSpPr txBox="1"/>
          <p:nvPr/>
        </p:nvSpPr>
        <p:spPr>
          <a:xfrm>
            <a:off x="5148064" y="2132856"/>
            <a:ext cx="3744416" cy="2554545"/>
          </a:xfrm>
          <a:prstGeom prst="rect">
            <a:avLst/>
          </a:prstGeom>
          <a:solidFill>
            <a:schemeClr val="bg1"/>
          </a:solidFill>
          <a:ln w="57150">
            <a:solidFill>
              <a:srgbClr val="FFFF00"/>
            </a:solidFill>
          </a:ln>
        </p:spPr>
        <p:txBody>
          <a:bodyPr wrap="square" rtlCol="0">
            <a:spAutoFit/>
          </a:bodyPr>
          <a:lstStyle/>
          <a:p>
            <a:pPr>
              <a:buFont typeface="Wingdings" pitchFamily="2" charset="2"/>
              <a:buChar char="ü"/>
            </a:pPr>
            <a:r>
              <a:rPr lang="ru-RU" sz="1600" dirty="0" smtClean="0"/>
              <a:t>по договору социального найма осуществляет права пользования и распоряжения жилым помещением в соответствии с его назначением и пределами его использования</a:t>
            </a:r>
          </a:p>
          <a:p>
            <a:pPr>
              <a:buFont typeface="Wingdings" pitchFamily="2" charset="2"/>
              <a:buChar char="ü"/>
            </a:pPr>
            <a:endParaRPr lang="ru-RU" sz="1600" dirty="0" smtClean="0"/>
          </a:p>
          <a:p>
            <a:pPr>
              <a:buFont typeface="Wingdings" pitchFamily="2" charset="2"/>
              <a:buChar char="ü"/>
            </a:pPr>
            <a:r>
              <a:rPr lang="ru-RU" sz="1600" dirty="0" smtClean="0"/>
              <a:t>обязан поддерживать данное помещение в надлежащем состоянии, соблюдать правила пользования жилыми помещениями</a:t>
            </a:r>
          </a:p>
        </p:txBody>
      </p:sp>
      <p:sp>
        <p:nvSpPr>
          <p:cNvPr id="10" name="TextBox 9"/>
          <p:cNvSpPr txBox="1"/>
          <p:nvPr/>
        </p:nvSpPr>
        <p:spPr>
          <a:xfrm>
            <a:off x="971600" y="6239053"/>
            <a:ext cx="7704856" cy="646331"/>
          </a:xfrm>
          <a:prstGeom prst="rect">
            <a:avLst/>
          </a:prstGeom>
          <a:solidFill>
            <a:schemeClr val="bg1"/>
          </a:solidFill>
          <a:ln w="57150">
            <a:solidFill>
              <a:srgbClr val="FFFF00"/>
            </a:solidFill>
          </a:ln>
        </p:spPr>
        <p:txBody>
          <a:bodyPr wrap="square" rtlCol="0">
            <a:spAutoFit/>
          </a:bodyPr>
          <a:lstStyle/>
          <a:p>
            <a:pPr>
              <a:buNone/>
            </a:pPr>
            <a:r>
              <a:rPr lang="ru-RU" dirty="0" smtClean="0"/>
              <a:t>имеют право на качественные коммунальные услуги и ресурсы, но, со своей стороны, обязаны своевременно их оплачивать.</a:t>
            </a:r>
          </a:p>
        </p:txBody>
      </p:sp>
      <p:sp>
        <p:nvSpPr>
          <p:cNvPr id="11" name="TextBox 10"/>
          <p:cNvSpPr txBox="1"/>
          <p:nvPr/>
        </p:nvSpPr>
        <p:spPr>
          <a:xfrm>
            <a:off x="251520" y="1124744"/>
            <a:ext cx="3744416" cy="830997"/>
          </a:xfrm>
          <a:prstGeom prst="rect">
            <a:avLst/>
          </a:prstGeom>
          <a:solidFill>
            <a:srgbClr val="FFFF00"/>
          </a:solidFill>
          <a:ln w="76200">
            <a:solidFill>
              <a:srgbClr val="FFFF00"/>
            </a:solidFill>
          </a:ln>
        </p:spPr>
        <p:txBody>
          <a:bodyPr wrap="square" rtlCol="0">
            <a:spAutoFit/>
          </a:bodyPr>
          <a:lstStyle/>
          <a:p>
            <a:r>
              <a:rPr lang="ru-RU" sz="2400" b="1" dirty="0" smtClean="0"/>
              <a:t>Собственник жилого помещения </a:t>
            </a:r>
            <a:r>
              <a:rPr lang="ru-RU" sz="1600" b="1" dirty="0" smtClean="0"/>
              <a:t>ст. 30 ЖК РФ </a:t>
            </a:r>
            <a:endParaRPr lang="ru-RU" sz="1600" dirty="0"/>
          </a:p>
        </p:txBody>
      </p:sp>
      <p:sp>
        <p:nvSpPr>
          <p:cNvPr id="12" name="TextBox 11"/>
          <p:cNvSpPr txBox="1"/>
          <p:nvPr/>
        </p:nvSpPr>
        <p:spPr>
          <a:xfrm>
            <a:off x="5076056" y="1340768"/>
            <a:ext cx="3528392" cy="830997"/>
          </a:xfrm>
          <a:prstGeom prst="rect">
            <a:avLst/>
          </a:prstGeom>
          <a:solidFill>
            <a:srgbClr val="FFFF00"/>
          </a:solidFill>
          <a:ln w="76200">
            <a:solidFill>
              <a:srgbClr val="FFFF00"/>
            </a:solidFill>
          </a:ln>
        </p:spPr>
        <p:txBody>
          <a:bodyPr wrap="square" rtlCol="0">
            <a:spAutoFit/>
          </a:bodyPr>
          <a:lstStyle/>
          <a:p>
            <a:r>
              <a:rPr lang="ru-RU" sz="2400" b="1" dirty="0" smtClean="0"/>
              <a:t>Наниматель жилого помещения</a:t>
            </a:r>
            <a:r>
              <a:rPr lang="ru-RU" sz="2400" b="1" dirty="0" smtClean="0">
                <a:solidFill>
                  <a:schemeClr val="bg1"/>
                </a:solidFill>
              </a:rPr>
              <a:t> </a:t>
            </a:r>
            <a:r>
              <a:rPr lang="ru-RU" sz="1600" b="1" dirty="0" smtClean="0"/>
              <a:t>ст. 67 ЖК РФ </a:t>
            </a:r>
          </a:p>
        </p:txBody>
      </p:sp>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b="1" dirty="0" smtClean="0">
                <a:solidFill>
                  <a:schemeClr val="bg1"/>
                </a:solidFill>
                <a:hlinkClick r:id="rId2" action="ppaction://hlinkfile"/>
              </a:rPr>
              <a:t>Приложение №1. Форма электронного паспорта многоквартирного дома </a:t>
            </a:r>
            <a:r>
              <a:rPr lang="ru-RU" sz="3200" dirty="0" smtClean="0">
                <a:solidFill>
                  <a:schemeClr val="bg1"/>
                </a:solidFill>
              </a:rPr>
              <a:t>  </a:t>
            </a:r>
            <a:endParaRPr lang="ru-RU" sz="3200" dirty="0">
              <a:solidFill>
                <a:schemeClr val="bg1"/>
              </a:solidFill>
            </a:endParaRPr>
          </a:p>
        </p:txBody>
      </p:sp>
      <p:sp>
        <p:nvSpPr>
          <p:cNvPr id="6" name="Прямоугольник 5"/>
          <p:cNvSpPr/>
          <p:nvPr/>
        </p:nvSpPr>
        <p:spPr>
          <a:xfrm>
            <a:off x="539552" y="2780928"/>
            <a:ext cx="7848872" cy="2677656"/>
          </a:xfrm>
          <a:prstGeom prst="rect">
            <a:avLst/>
          </a:prstGeom>
        </p:spPr>
        <p:txBody>
          <a:bodyPr wrap="square">
            <a:spAutoFit/>
          </a:bodyPr>
          <a:lstStyle/>
          <a:p>
            <a:pPr algn="ctr"/>
            <a:r>
              <a:rPr lang="ru-RU" sz="2400" dirty="0" smtClean="0">
                <a:solidFill>
                  <a:schemeClr val="bg1"/>
                </a:solidFill>
              </a:rPr>
              <a:t>приказ Минсвязи, Минстроя РФ </a:t>
            </a:r>
            <a:r>
              <a:rPr lang="ru-RU" sz="2400" b="1" u="sng" dirty="0" smtClean="0">
                <a:solidFill>
                  <a:schemeClr val="bg1"/>
                </a:solidFill>
              </a:rPr>
              <a:t>от 17.02.2016 № 53/82/</a:t>
            </a:r>
            <a:r>
              <a:rPr lang="ru-RU" sz="2400" b="1" u="sng" dirty="0" err="1" smtClean="0">
                <a:solidFill>
                  <a:schemeClr val="bg1"/>
                </a:solidFill>
              </a:rPr>
              <a:t>пр</a:t>
            </a:r>
            <a:r>
              <a:rPr lang="ru-RU" sz="2400" dirty="0" smtClean="0">
                <a:solidFill>
                  <a:schemeClr val="bg1"/>
                </a:solidFill>
              </a:rPr>
              <a:t> (Зарегистрирован в Минюсте России 16.03.2016 № 41429) "Об утверждении формы </a:t>
            </a:r>
            <a:r>
              <a:rPr lang="ru-RU" sz="2400" dirty="0" smtClean="0">
                <a:solidFill>
                  <a:srgbClr val="FFFF00"/>
                </a:solidFill>
              </a:rPr>
              <a:t>электронного паспорта </a:t>
            </a:r>
            <a:r>
              <a:rPr lang="ru-RU" sz="2400" dirty="0" smtClean="0">
                <a:solidFill>
                  <a:schemeClr val="bg1"/>
                </a:solidFill>
              </a:rPr>
              <a:t>многоквартирного дома, формы электронного паспорта жилого дома, формы электронного документа о состоянии объектов коммунальной и инженерной инфраструктур"</a:t>
            </a:r>
            <a:endParaRPr lang="ru-RU" sz="2400" dirty="0">
              <a:solidFill>
                <a:schemeClr val="bg1"/>
              </a:solidFill>
            </a:endParaRPr>
          </a:p>
        </p:txBody>
      </p:sp>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chemeClr val="bg1"/>
                </a:solidFill>
              </a:rPr>
              <a:t>Паспорт придомовой территории</a:t>
            </a:r>
            <a:endParaRPr lang="ru-RU" dirty="0"/>
          </a:p>
        </p:txBody>
      </p:sp>
      <p:sp>
        <p:nvSpPr>
          <p:cNvPr id="3" name="Содержимое 2"/>
          <p:cNvSpPr>
            <a:spLocks noGrp="1"/>
          </p:cNvSpPr>
          <p:nvPr>
            <p:ph idx="1"/>
          </p:nvPr>
        </p:nvSpPr>
        <p:spPr/>
        <p:txBody>
          <a:bodyPr/>
          <a:lstStyle/>
          <a:p>
            <a:endParaRPr lang="ru-RU"/>
          </a:p>
        </p:txBody>
      </p:sp>
      <p:pic>
        <p:nvPicPr>
          <p:cNvPr id="45058" name="Picture 2" descr="H:\8321315.png"/>
          <p:cNvPicPr>
            <a:picLocks noChangeAspect="1" noChangeArrowheads="1"/>
          </p:cNvPicPr>
          <p:nvPr/>
        </p:nvPicPr>
        <p:blipFill>
          <a:blip r:embed="rId2" cstate="print"/>
          <a:srcRect/>
          <a:stretch>
            <a:fillRect/>
          </a:stretch>
        </p:blipFill>
        <p:spPr bwMode="auto">
          <a:xfrm>
            <a:off x="0" y="1700808"/>
            <a:ext cx="9869773" cy="4752528"/>
          </a:xfrm>
          <a:prstGeom prst="rect">
            <a:avLst/>
          </a:prstGeom>
          <a:noFill/>
        </p:spPr>
      </p:pic>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Заголовок 1"/>
          <p:cNvSpPr>
            <a:spLocks noGrp="1"/>
          </p:cNvSpPr>
          <p:nvPr>
            <p:ph type="title"/>
          </p:nvPr>
        </p:nvSpPr>
        <p:spPr/>
        <p:txBody>
          <a:bodyPr/>
          <a:lstStyle/>
          <a:p>
            <a:endParaRPr lang="ru-RU" smtClean="0"/>
          </a:p>
        </p:txBody>
      </p:sp>
      <p:sp>
        <p:nvSpPr>
          <p:cNvPr id="90115" name="Содержимое 2"/>
          <p:cNvSpPr>
            <a:spLocks noGrp="1"/>
          </p:cNvSpPr>
          <p:nvPr>
            <p:ph idx="1"/>
          </p:nvPr>
        </p:nvSpPr>
        <p:spPr/>
        <p:txBody>
          <a:bodyPr/>
          <a:lstStyle/>
          <a:p>
            <a:endParaRPr lang="ru-RU" smtClean="0"/>
          </a:p>
        </p:txBody>
      </p:sp>
      <p:pic>
        <p:nvPicPr>
          <p:cNvPr id="90116" name="Picture 2" descr="http://www.12news.uz/wp-content/uploads/2013/03/tmtree.jpg"/>
          <p:cNvPicPr>
            <a:picLocks noChangeAspect="1" noChangeArrowheads="1"/>
          </p:cNvPicPr>
          <p:nvPr/>
        </p:nvPicPr>
        <p:blipFill>
          <a:blip r:embed="rId2" cstate="print"/>
          <a:srcRect/>
          <a:stretch>
            <a:fillRect/>
          </a:stretch>
        </p:blipFill>
        <p:spPr bwMode="auto">
          <a:xfrm>
            <a:off x="684213" y="188913"/>
            <a:ext cx="7920037" cy="6259512"/>
          </a:xfrm>
          <a:prstGeom prst="rect">
            <a:avLst/>
          </a:prstGeom>
          <a:noFill/>
          <a:ln w="9525">
            <a:noFill/>
            <a:miter lim="800000"/>
            <a:headEnd/>
            <a:tailEnd/>
          </a:ln>
        </p:spPr>
      </p:pic>
    </p:spTree>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Заголовок 1"/>
          <p:cNvSpPr>
            <a:spLocks noGrp="1"/>
          </p:cNvSpPr>
          <p:nvPr>
            <p:ph type="title"/>
          </p:nvPr>
        </p:nvSpPr>
        <p:spPr/>
        <p:txBody>
          <a:bodyPr/>
          <a:lstStyle/>
          <a:p>
            <a:endParaRPr lang="ru-RU" smtClean="0"/>
          </a:p>
        </p:txBody>
      </p:sp>
      <p:sp>
        <p:nvSpPr>
          <p:cNvPr id="92163" name="Содержимое 2"/>
          <p:cNvSpPr>
            <a:spLocks noGrp="1"/>
          </p:cNvSpPr>
          <p:nvPr>
            <p:ph idx="1"/>
          </p:nvPr>
        </p:nvSpPr>
        <p:spPr/>
        <p:txBody>
          <a:bodyPr/>
          <a:lstStyle/>
          <a:p>
            <a:endParaRPr lang="ru-RU" smtClean="0"/>
          </a:p>
        </p:txBody>
      </p:sp>
      <p:pic>
        <p:nvPicPr>
          <p:cNvPr id="92164" name="Picture 2" descr="http://www.fightclub.by/forum/userpix/2_200810161_1.jpg"/>
          <p:cNvPicPr>
            <a:picLocks noChangeAspect="1" noChangeArrowheads="1"/>
          </p:cNvPicPr>
          <p:nvPr/>
        </p:nvPicPr>
        <p:blipFill>
          <a:blip r:embed="rId2" cstate="print"/>
          <a:srcRect/>
          <a:stretch>
            <a:fillRect/>
          </a:stretch>
        </p:blipFill>
        <p:spPr bwMode="auto">
          <a:xfrm>
            <a:off x="1979613" y="1290638"/>
            <a:ext cx="7416800" cy="5567362"/>
          </a:xfrm>
          <a:prstGeom prst="rect">
            <a:avLst/>
          </a:prstGeom>
          <a:noFill/>
          <a:ln w="9525">
            <a:noFill/>
            <a:miter lim="800000"/>
            <a:headEnd/>
            <a:tailEnd/>
          </a:ln>
        </p:spPr>
      </p:pic>
      <p:pic>
        <p:nvPicPr>
          <p:cNvPr id="92165" name="Picture 4" descr="Аварийное дерево"/>
          <p:cNvPicPr>
            <a:picLocks noChangeAspect="1" noChangeArrowheads="1"/>
          </p:cNvPicPr>
          <p:nvPr/>
        </p:nvPicPr>
        <p:blipFill>
          <a:blip r:embed="rId3" cstate="print"/>
          <a:srcRect/>
          <a:stretch>
            <a:fillRect/>
          </a:stretch>
        </p:blipFill>
        <p:spPr bwMode="auto">
          <a:xfrm>
            <a:off x="0" y="0"/>
            <a:ext cx="3779838" cy="5516563"/>
          </a:xfrm>
          <a:prstGeom prst="rect">
            <a:avLst/>
          </a:prstGeom>
          <a:noFill/>
          <a:ln w="9525">
            <a:noFill/>
            <a:miter lim="800000"/>
            <a:headEnd/>
            <a:tailEnd/>
          </a:ln>
        </p:spPr>
      </p:pic>
      <p:sp>
        <p:nvSpPr>
          <p:cNvPr id="92166" name="Прямоугольник 5"/>
          <p:cNvSpPr>
            <a:spLocks noChangeArrowheads="1"/>
          </p:cNvSpPr>
          <p:nvPr/>
        </p:nvSpPr>
        <p:spPr bwMode="auto">
          <a:xfrm>
            <a:off x="0" y="6488113"/>
            <a:ext cx="6858000" cy="369887"/>
          </a:xfrm>
          <a:prstGeom prst="rect">
            <a:avLst/>
          </a:prstGeom>
          <a:noFill/>
          <a:ln w="9525">
            <a:noFill/>
            <a:miter lim="800000"/>
            <a:headEnd/>
            <a:tailEnd/>
          </a:ln>
        </p:spPr>
        <p:txBody>
          <a:bodyPr>
            <a:spAutoFit/>
          </a:bodyPr>
          <a:lstStyle/>
          <a:p>
            <a:r>
              <a:rPr lang="en-US"/>
              <a:t>http://www.lesmaster.com/shtraf_za_spilennoe_derevo.html</a:t>
            </a:r>
            <a:endParaRPr lang="ru-RU"/>
          </a:p>
        </p:txBody>
      </p:sp>
    </p:spTree>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Содержимое 2"/>
          <p:cNvSpPr>
            <a:spLocks noGrp="1"/>
          </p:cNvSpPr>
          <p:nvPr>
            <p:ph idx="1"/>
          </p:nvPr>
        </p:nvSpPr>
        <p:spPr>
          <a:xfrm>
            <a:off x="0" y="620713"/>
            <a:ext cx="9144000" cy="4525962"/>
          </a:xfrm>
        </p:spPr>
        <p:txBody>
          <a:bodyPr/>
          <a:lstStyle/>
          <a:p>
            <a:pPr>
              <a:buFontTx/>
              <a:buNone/>
            </a:pPr>
            <a:r>
              <a:rPr lang="ru-RU" sz="1800" smtClean="0">
                <a:solidFill>
                  <a:schemeClr val="bg1"/>
                </a:solidFill>
              </a:rPr>
              <a:t>Независимо от того, каким образом осуществляется управление многоквартирным домом, следует знать что </a:t>
            </a:r>
            <a:r>
              <a:rPr lang="ru-RU" sz="1800" smtClean="0">
                <a:solidFill>
                  <a:srgbClr val="FFFF00"/>
                </a:solidFill>
              </a:rPr>
              <a:t>посадка деревьев </a:t>
            </a:r>
            <a:r>
              <a:rPr lang="ru-RU" sz="1800" smtClean="0">
                <a:solidFill>
                  <a:schemeClr val="bg1"/>
                </a:solidFill>
              </a:rPr>
              <a:t>относится к мероприятиям по озеленению, которые регулируются постановлением </a:t>
            </a:r>
            <a:r>
              <a:rPr lang="ru-RU" sz="1800" b="1" smtClean="0">
                <a:solidFill>
                  <a:srgbClr val="FFFF00"/>
                </a:solidFill>
              </a:rPr>
              <a:t>Госстроя РФ от 27.09.2003 N 170 "Об утверждении Правил и норм технической эксплуатации жилищного фонда".</a:t>
            </a:r>
          </a:p>
          <a:p>
            <a:pPr>
              <a:buFontTx/>
              <a:buNone/>
            </a:pPr>
            <a:r>
              <a:rPr lang="ru-RU" sz="1800" smtClean="0">
                <a:solidFill>
                  <a:schemeClr val="bg1"/>
                </a:solidFill>
              </a:rPr>
              <a:t>Так, согласно пункту 3.8.3 Правил и норм технической эксплуатации жилищного фонда,  сохранность зеленых насаждений на территории домовладений и надлежащий уход за ними обеспечивается </a:t>
            </a:r>
            <a:r>
              <a:rPr lang="ru-RU" sz="1800" smtClean="0">
                <a:solidFill>
                  <a:srgbClr val="FFFF00"/>
                </a:solidFill>
              </a:rPr>
              <a:t>организацией по обслуживанию жилищного фонда или на договорных началах - специализированной организацией.</a:t>
            </a:r>
            <a:r>
              <a:rPr lang="ru-RU" sz="1800" smtClean="0">
                <a:solidFill>
                  <a:schemeClr val="bg1"/>
                </a:solidFill>
              </a:rPr>
              <a:t> </a:t>
            </a:r>
          </a:p>
          <a:p>
            <a:pPr>
              <a:buFontTx/>
              <a:buNone/>
            </a:pPr>
            <a:r>
              <a:rPr lang="ru-RU" sz="1800" smtClean="0">
                <a:solidFill>
                  <a:schemeClr val="bg1"/>
                </a:solidFill>
              </a:rPr>
              <a:t>Согласно пункту 3.9.1 Правил, владельцы озелененных территорий обязаны новые посадки деревьев и кустарников, перепланировку с изменением сети дорожек и размещением оборудования производить </a:t>
            </a:r>
            <a:r>
              <a:rPr lang="ru-RU" sz="1800" smtClean="0">
                <a:solidFill>
                  <a:srgbClr val="FFFF00"/>
                </a:solidFill>
              </a:rPr>
              <a:t>только по проектам</a:t>
            </a:r>
            <a:r>
              <a:rPr lang="ru-RU" sz="1800" smtClean="0">
                <a:solidFill>
                  <a:schemeClr val="bg1"/>
                </a:solidFill>
              </a:rPr>
              <a:t>, согласованным в установленном порядке, со строгим соблюдением агротехнических условий. </a:t>
            </a:r>
          </a:p>
          <a:p>
            <a:pPr>
              <a:buFontTx/>
              <a:buNone/>
            </a:pPr>
            <a:r>
              <a:rPr lang="ru-RU" sz="1800" smtClean="0">
                <a:solidFill>
                  <a:schemeClr val="bg1"/>
                </a:solidFill>
              </a:rPr>
              <a:t>Согласно пункту 3.9.3. Правил, новые посадки, особенно деревьев на придомовых территориях, следует проводить по проектам в установленном порядке.</a:t>
            </a:r>
          </a:p>
          <a:p>
            <a:pPr>
              <a:buFontTx/>
              <a:buNone/>
            </a:pPr>
            <a:r>
              <a:rPr lang="ru-RU" sz="1800" b="1" smtClean="0">
                <a:solidFill>
                  <a:srgbClr val="FFFF00"/>
                </a:solidFill>
              </a:rPr>
              <a:t>Таким образом, посадка деревьев должна осуществляться организацией (лицами) осуществляющими управление многоквартирным домом, по согласованным проектам и с соблюдением агротехнических условий.</a:t>
            </a:r>
          </a:p>
          <a:p>
            <a:pPr>
              <a:buFontTx/>
              <a:buNone/>
            </a:pPr>
            <a:endParaRPr lang="ru-RU" sz="1800" smtClean="0">
              <a:solidFill>
                <a:schemeClr val="bg1"/>
              </a:solidFill>
            </a:endParaRPr>
          </a:p>
        </p:txBody>
      </p:sp>
    </p:spTree>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chemeClr val="bg1"/>
                </a:solidFill>
              </a:rPr>
              <a:t>Энергетический паспорт МКД</a:t>
            </a:r>
            <a:br>
              <a:rPr lang="ru-RU" dirty="0" smtClean="0">
                <a:solidFill>
                  <a:schemeClr val="bg1"/>
                </a:solidFill>
              </a:rPr>
            </a:br>
            <a:endParaRPr lang="ru-RU" dirty="0"/>
          </a:p>
        </p:txBody>
      </p:sp>
      <p:sp>
        <p:nvSpPr>
          <p:cNvPr id="3" name="Содержимое 2"/>
          <p:cNvSpPr>
            <a:spLocks noGrp="1"/>
          </p:cNvSpPr>
          <p:nvPr>
            <p:ph idx="1"/>
          </p:nvPr>
        </p:nvSpPr>
        <p:spPr/>
        <p:txBody>
          <a:bodyPr/>
          <a:lstStyle/>
          <a:p>
            <a:endParaRPr lang="ru-RU"/>
          </a:p>
        </p:txBody>
      </p:sp>
      <p:pic>
        <p:nvPicPr>
          <p:cNvPr id="5" name="Picture 2" descr="http://s2.dropdoc.ru/store/data/000980161_1-f94a861b38da449027e80d6b3c82d623.png"/>
          <p:cNvPicPr>
            <a:picLocks noChangeAspect="1" noChangeArrowheads="1"/>
          </p:cNvPicPr>
          <p:nvPr/>
        </p:nvPicPr>
        <p:blipFill>
          <a:blip r:embed="rId2" cstate="print"/>
          <a:srcRect l="11688" t="9758" r="5195" b="5706"/>
          <a:stretch>
            <a:fillRect/>
          </a:stretch>
        </p:blipFill>
        <p:spPr bwMode="auto">
          <a:xfrm>
            <a:off x="1979712" y="836712"/>
            <a:ext cx="4608512" cy="6624736"/>
          </a:xfrm>
          <a:prstGeom prst="rect">
            <a:avLst/>
          </a:prstGeom>
          <a:noFill/>
        </p:spPr>
      </p:pic>
    </p:spTree>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descr="image005"/>
          <p:cNvPicPr>
            <a:picLocks noChangeAspect="1" noChangeArrowheads="1"/>
          </p:cNvPicPr>
          <p:nvPr/>
        </p:nvPicPr>
        <p:blipFill>
          <a:blip r:embed="rId2" cstate="print"/>
          <a:srcRect/>
          <a:stretch>
            <a:fillRect/>
          </a:stretch>
        </p:blipFill>
        <p:spPr bwMode="auto">
          <a:xfrm>
            <a:off x="468313" y="1362075"/>
            <a:ext cx="8351837" cy="3660775"/>
          </a:xfrm>
          <a:prstGeom prst="rect">
            <a:avLst/>
          </a:prstGeom>
          <a:noFill/>
          <a:ln w="9525">
            <a:noFill/>
            <a:miter lim="800000"/>
            <a:headEnd/>
            <a:tailEnd/>
          </a:ln>
        </p:spPr>
      </p:pic>
      <p:sp>
        <p:nvSpPr>
          <p:cNvPr id="197635" name="Rectangle 4"/>
          <p:cNvSpPr>
            <a:spLocks noChangeArrowheads="1"/>
          </p:cNvSpPr>
          <p:nvPr/>
        </p:nvSpPr>
        <p:spPr bwMode="auto">
          <a:xfrm>
            <a:off x="179388" y="5415648"/>
            <a:ext cx="8713092" cy="646331"/>
          </a:xfrm>
          <a:prstGeom prst="rect">
            <a:avLst/>
          </a:prstGeom>
          <a:noFill/>
          <a:ln w="9525">
            <a:noFill/>
            <a:miter lim="800000"/>
            <a:headEnd/>
            <a:tailEnd/>
          </a:ln>
        </p:spPr>
        <p:txBody>
          <a:bodyPr wrap="square" anchor="ctr">
            <a:spAutoFit/>
          </a:bodyPr>
          <a:lstStyle/>
          <a:p>
            <a:pPr algn="ctr"/>
            <a:r>
              <a:rPr lang="ru-RU" sz="3600" dirty="0" smtClean="0">
                <a:solidFill>
                  <a:schemeClr val="bg1"/>
                </a:solidFill>
              </a:rPr>
              <a:t>Энергетическое обследование</a:t>
            </a:r>
            <a:endParaRPr lang="ru-RU" sz="3600" dirty="0">
              <a:solidFill>
                <a:schemeClr val="bg1"/>
              </a:solidFill>
            </a:endParaRPr>
          </a:p>
        </p:txBody>
      </p:sp>
      <p:sp>
        <p:nvSpPr>
          <p:cNvPr id="197636" name="Rectangle 5"/>
          <p:cNvSpPr>
            <a:spLocks noChangeArrowheads="1"/>
          </p:cNvSpPr>
          <p:nvPr/>
        </p:nvSpPr>
        <p:spPr bwMode="auto">
          <a:xfrm>
            <a:off x="1547813" y="260350"/>
            <a:ext cx="6615112" cy="701675"/>
          </a:xfrm>
          <a:prstGeom prst="rect">
            <a:avLst/>
          </a:prstGeom>
          <a:noFill/>
          <a:ln w="9525">
            <a:noFill/>
            <a:miter lim="800000"/>
            <a:headEnd/>
            <a:tailEnd/>
          </a:ln>
        </p:spPr>
        <p:txBody>
          <a:bodyPr wrap="none">
            <a:spAutoFit/>
          </a:bodyPr>
          <a:lstStyle/>
          <a:p>
            <a:pPr algn="ctr"/>
            <a:r>
              <a:rPr lang="ru-RU" sz="2000" dirty="0">
                <a:solidFill>
                  <a:schemeClr val="bg1"/>
                </a:solidFill>
              </a:rPr>
              <a:t>ТЕРМОГРАММА  И  ФОТОГРАФИЯ  ЧАСТИ  ФАСАДА </a:t>
            </a:r>
            <a:endParaRPr lang="en-US" sz="2000" dirty="0">
              <a:solidFill>
                <a:schemeClr val="bg1"/>
              </a:solidFill>
            </a:endParaRPr>
          </a:p>
          <a:p>
            <a:pPr algn="ctr"/>
            <a:r>
              <a:rPr lang="ru-RU" sz="2000" dirty="0">
                <a:solidFill>
                  <a:schemeClr val="bg1"/>
                </a:solidFill>
              </a:rPr>
              <a:t>ПАНЕЛЬНОГО  ЖИЛОГО</a:t>
            </a:r>
            <a:r>
              <a:rPr lang="en-US" sz="2000" dirty="0">
                <a:solidFill>
                  <a:schemeClr val="bg1"/>
                </a:solidFill>
              </a:rPr>
              <a:t> </a:t>
            </a:r>
            <a:r>
              <a:rPr lang="ru-RU" sz="2000" dirty="0">
                <a:solidFill>
                  <a:schemeClr val="bg1"/>
                </a:solidFill>
              </a:rPr>
              <a:t> ДОМА</a:t>
            </a:r>
          </a:p>
        </p:txBody>
      </p:sp>
      <p:sp>
        <p:nvSpPr>
          <p:cNvPr id="197637" name="Text Box 6"/>
          <p:cNvSpPr txBox="1">
            <a:spLocks noChangeArrowheads="1"/>
          </p:cNvSpPr>
          <p:nvPr/>
        </p:nvSpPr>
        <p:spPr bwMode="auto">
          <a:xfrm>
            <a:off x="8883650" y="6583363"/>
            <a:ext cx="260350" cy="274637"/>
          </a:xfrm>
          <a:prstGeom prst="rect">
            <a:avLst/>
          </a:prstGeom>
          <a:noFill/>
          <a:ln w="9525">
            <a:noFill/>
            <a:miter lim="800000"/>
            <a:headEnd/>
            <a:tailEnd/>
          </a:ln>
        </p:spPr>
        <p:txBody>
          <a:bodyPr wrap="none" lIns="54000" rIns="54000">
            <a:spAutoFit/>
          </a:bodyPr>
          <a:lstStyle/>
          <a:p>
            <a:r>
              <a:rPr lang="ru-RU" sz="1200"/>
              <a:t>6</a:t>
            </a:r>
            <a:r>
              <a:rPr lang="en-US" sz="1200"/>
              <a:t>2</a:t>
            </a:r>
            <a:endParaRPr lang="ru-RU" sz="1200"/>
          </a:p>
        </p:txBody>
      </p:sp>
    </p:spTree>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chemeClr val="bg1"/>
                </a:solidFill>
              </a:rPr>
              <a:t>Энергетический паспорт МКД</a:t>
            </a:r>
            <a:br>
              <a:rPr lang="ru-RU" dirty="0" smtClean="0">
                <a:solidFill>
                  <a:schemeClr val="bg1"/>
                </a:solidFill>
              </a:rPr>
            </a:br>
            <a:endParaRPr lang="ru-RU" dirty="0"/>
          </a:p>
        </p:txBody>
      </p:sp>
      <p:sp>
        <p:nvSpPr>
          <p:cNvPr id="3" name="Содержимое 2"/>
          <p:cNvSpPr>
            <a:spLocks noGrp="1"/>
          </p:cNvSpPr>
          <p:nvPr>
            <p:ph idx="1"/>
          </p:nvPr>
        </p:nvSpPr>
        <p:spPr/>
        <p:txBody>
          <a:bodyPr/>
          <a:lstStyle/>
          <a:p>
            <a:endParaRPr lang="ru-RU"/>
          </a:p>
        </p:txBody>
      </p:sp>
      <p:pic>
        <p:nvPicPr>
          <p:cNvPr id="95234" name="Picture 2" descr="http://journal.esco.co.ua/2012_10/art70_1.gif"/>
          <p:cNvPicPr>
            <a:picLocks noChangeAspect="1" noChangeArrowheads="1"/>
          </p:cNvPicPr>
          <p:nvPr/>
        </p:nvPicPr>
        <p:blipFill>
          <a:blip r:embed="rId2" cstate="print"/>
          <a:srcRect/>
          <a:stretch>
            <a:fillRect/>
          </a:stretch>
        </p:blipFill>
        <p:spPr bwMode="auto">
          <a:xfrm>
            <a:off x="0" y="1052736"/>
            <a:ext cx="9183488" cy="5805264"/>
          </a:xfrm>
          <a:prstGeom prst="rect">
            <a:avLst/>
          </a:prstGeom>
          <a:noFill/>
        </p:spPr>
      </p:pic>
    </p:spTree>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60648"/>
            <a:ext cx="8517632" cy="1143000"/>
          </a:xfrm>
        </p:spPr>
        <p:txBody>
          <a:bodyPr/>
          <a:lstStyle/>
          <a:p>
            <a:r>
              <a:rPr lang="ru-RU" sz="2800" b="1" dirty="0" smtClean="0">
                <a:solidFill>
                  <a:schemeClr val="bg1"/>
                </a:solidFill>
              </a:rPr>
              <a:t>МИНИСТЕРСТВО СТРОИТЕЛЬСТВА И ЖКХ РФ</a:t>
            </a:r>
            <a:r>
              <a:rPr lang="ru-RU" sz="2800" dirty="0" smtClean="0">
                <a:solidFill>
                  <a:schemeClr val="bg1"/>
                </a:solidFill>
              </a:rPr>
              <a:t/>
            </a:r>
            <a:br>
              <a:rPr lang="ru-RU" sz="2800" dirty="0" smtClean="0">
                <a:solidFill>
                  <a:schemeClr val="bg1"/>
                </a:solidFill>
              </a:rPr>
            </a:br>
            <a:r>
              <a:rPr lang="ru-RU" sz="2000" b="1" dirty="0" smtClean="0">
                <a:solidFill>
                  <a:schemeClr val="bg1"/>
                </a:solidFill>
              </a:rPr>
              <a:t>ПИСЬМО  от 14 декабря 2015 г. № 40438-ОЛ/04</a:t>
            </a:r>
            <a:r>
              <a:rPr lang="ru-RU" sz="2000" dirty="0" smtClean="0"/>
              <a:t/>
            </a:r>
            <a:br>
              <a:rPr lang="ru-RU" sz="2000" dirty="0" smtClean="0"/>
            </a:br>
            <a:endParaRPr lang="ru-RU" sz="4000" dirty="0">
              <a:solidFill>
                <a:schemeClr val="bg1"/>
              </a:solidFill>
            </a:endParaRPr>
          </a:p>
        </p:txBody>
      </p:sp>
      <p:sp>
        <p:nvSpPr>
          <p:cNvPr id="3" name="Содержимое 2"/>
          <p:cNvSpPr>
            <a:spLocks noGrp="1"/>
          </p:cNvSpPr>
          <p:nvPr>
            <p:ph idx="1"/>
          </p:nvPr>
        </p:nvSpPr>
        <p:spPr>
          <a:xfrm>
            <a:off x="0" y="1124744"/>
            <a:ext cx="9144000" cy="5001419"/>
          </a:xfrm>
        </p:spPr>
        <p:txBody>
          <a:bodyPr/>
          <a:lstStyle/>
          <a:p>
            <a:pPr marL="0" indent="0" algn="ctr">
              <a:spcBef>
                <a:spcPts val="0"/>
              </a:spcBef>
              <a:buNone/>
            </a:pPr>
            <a:r>
              <a:rPr lang="ru-RU" sz="2000" dirty="0" smtClean="0">
                <a:solidFill>
                  <a:schemeClr val="bg1"/>
                </a:solidFill>
              </a:rPr>
              <a:t>    ФЗ от 23 ноября 2009 г. N 261-ФЗ «Об энергосбережении и о повышении энергетической эффективности»</a:t>
            </a:r>
          </a:p>
          <a:p>
            <a:pPr marL="0" indent="0" algn="just">
              <a:spcBef>
                <a:spcPts val="0"/>
              </a:spcBef>
              <a:buNone/>
            </a:pPr>
            <a:r>
              <a:rPr lang="ru-RU" sz="2000" dirty="0" smtClean="0">
                <a:solidFill>
                  <a:schemeClr val="bg1"/>
                </a:solidFill>
              </a:rPr>
              <a:t>	</a:t>
            </a:r>
            <a:r>
              <a:rPr lang="ru-RU" sz="1800" dirty="0" smtClean="0">
                <a:solidFill>
                  <a:schemeClr val="bg1"/>
                </a:solidFill>
              </a:rPr>
              <a:t>Согласно части 6 статьи 11 ФЗ N 261-ФЗ </a:t>
            </a:r>
            <a:r>
              <a:rPr lang="ru-RU" sz="1800" dirty="0" smtClean="0">
                <a:solidFill>
                  <a:srgbClr val="FFFF00"/>
                </a:solidFill>
              </a:rPr>
              <a:t>не допускается ввод в эксплуатацию</a:t>
            </a:r>
            <a:r>
              <a:rPr lang="ru-RU" sz="1800" dirty="0" smtClean="0">
                <a:solidFill>
                  <a:schemeClr val="bg1"/>
                </a:solidFill>
              </a:rPr>
              <a:t> зданий, строений, сооружений, </a:t>
            </a:r>
            <a:r>
              <a:rPr lang="ru-RU" sz="1800" dirty="0" smtClean="0">
                <a:solidFill>
                  <a:srgbClr val="FFFF00"/>
                </a:solidFill>
              </a:rPr>
              <a:t>построенных, реконструированных, прошедших капитальный ремонт</a:t>
            </a:r>
            <a:r>
              <a:rPr lang="ru-RU" sz="1800" dirty="0" smtClean="0">
                <a:solidFill>
                  <a:schemeClr val="bg1"/>
                </a:solidFill>
              </a:rPr>
              <a:t> и не соответствующих требованиям энергетической эффективности и требованиям оснащенности их приборами учета используемых энергетических ресурсов.</a:t>
            </a:r>
          </a:p>
          <a:p>
            <a:pPr marL="0" indent="0" algn="just">
              <a:spcBef>
                <a:spcPts val="0"/>
              </a:spcBef>
              <a:buNone/>
            </a:pPr>
            <a:r>
              <a:rPr lang="ru-RU" sz="1800" dirty="0" smtClean="0">
                <a:solidFill>
                  <a:schemeClr val="bg1"/>
                </a:solidFill>
              </a:rPr>
              <a:t>	В связи с этим п. 3 Требований класс энергетической эффективности </a:t>
            </a:r>
            <a:r>
              <a:rPr lang="ru-RU" sz="1800" b="1" dirty="0" smtClean="0">
                <a:solidFill>
                  <a:schemeClr val="bg1"/>
                </a:solidFill>
              </a:rPr>
              <a:t>подлежит обязательному установлению </a:t>
            </a:r>
            <a:r>
              <a:rPr lang="ru-RU" sz="1800" dirty="0" smtClean="0">
                <a:solidFill>
                  <a:schemeClr val="bg1"/>
                </a:solidFill>
              </a:rPr>
              <a:t>в отношении МКД, построенных, реконструированных или прошедших капитальный ремонт и вводимых в эксплуатацию, а также подлежащих государственному строительному надзору. Для иных зданий, строений, сооружений, построенных, реконструированных или прошедших капитальный ремонт и вводимых в эксплуатацию, класс энергетической эффективности может быть установлен по решению застройщика или собственника. </a:t>
            </a:r>
          </a:p>
          <a:p>
            <a:pPr marL="0" indent="0" algn="just">
              <a:spcBef>
                <a:spcPts val="0"/>
              </a:spcBef>
              <a:buNone/>
            </a:pPr>
            <a:r>
              <a:rPr lang="ru-RU" sz="1800" dirty="0" smtClean="0">
                <a:solidFill>
                  <a:schemeClr val="bg1"/>
                </a:solidFill>
              </a:rPr>
              <a:t>  	Таким образом, по мнению Минстроя России, </a:t>
            </a:r>
            <a:r>
              <a:rPr lang="ru-RU" sz="1800" b="1" dirty="0" smtClean="0">
                <a:solidFill>
                  <a:srgbClr val="FFFF00"/>
                </a:solidFill>
              </a:rPr>
              <a:t>привлечение к ответственности управляющей организации</a:t>
            </a:r>
            <a:r>
              <a:rPr lang="ru-RU" sz="1800" b="1" dirty="0" smtClean="0">
                <a:solidFill>
                  <a:schemeClr val="bg1"/>
                </a:solidFill>
              </a:rPr>
              <a:t> </a:t>
            </a:r>
            <a:r>
              <a:rPr lang="ru-RU" sz="1800" dirty="0" smtClean="0">
                <a:solidFill>
                  <a:schemeClr val="bg1"/>
                </a:solidFill>
              </a:rPr>
              <a:t>за отсутствие информации о присвоенном классе </a:t>
            </a:r>
            <a:r>
              <a:rPr lang="ru-RU" sz="1800" dirty="0" err="1" smtClean="0">
                <a:solidFill>
                  <a:schemeClr val="bg1"/>
                </a:solidFill>
              </a:rPr>
              <a:t>энергоэффективности</a:t>
            </a:r>
            <a:r>
              <a:rPr lang="ru-RU" sz="1800" dirty="0" smtClean="0">
                <a:solidFill>
                  <a:schemeClr val="bg1"/>
                </a:solidFill>
              </a:rPr>
              <a:t> при отсутствии решения либо обязанности установления такого класса </a:t>
            </a:r>
            <a:r>
              <a:rPr lang="ru-RU" sz="1800" b="1" dirty="0" smtClean="0">
                <a:solidFill>
                  <a:srgbClr val="FFFF00"/>
                </a:solidFill>
              </a:rPr>
              <a:t>является неправомерным.</a:t>
            </a:r>
          </a:p>
          <a:p>
            <a:pPr marL="0" indent="0" algn="just">
              <a:spcBef>
                <a:spcPts val="0"/>
              </a:spcBef>
              <a:buNone/>
            </a:pPr>
            <a:endParaRPr lang="ru-RU" sz="1800" dirty="0" smtClean="0">
              <a:solidFill>
                <a:schemeClr val="bg1"/>
              </a:solidFill>
            </a:endParaRPr>
          </a:p>
          <a:p>
            <a:pPr marL="0" indent="0" algn="just">
              <a:spcBef>
                <a:spcPts val="0"/>
              </a:spcBef>
              <a:buNone/>
            </a:pPr>
            <a:endParaRPr lang="ru-RU" sz="1800" dirty="0" smtClean="0">
              <a:solidFill>
                <a:schemeClr val="bg1"/>
              </a:solidFill>
            </a:endParaRPr>
          </a:p>
          <a:p>
            <a:pPr marL="0" indent="0" algn="just">
              <a:spcBef>
                <a:spcPts val="0"/>
              </a:spcBef>
              <a:buNone/>
            </a:pPr>
            <a:endParaRPr lang="ru-RU" sz="1800" dirty="0" smtClean="0">
              <a:solidFill>
                <a:schemeClr val="bg1"/>
              </a:solidFill>
            </a:endParaRPr>
          </a:p>
          <a:p>
            <a:pPr marL="0" indent="0" algn="just">
              <a:spcBef>
                <a:spcPts val="0"/>
              </a:spcBef>
              <a:buNone/>
            </a:pPr>
            <a:r>
              <a:rPr lang="ru-RU" sz="1800" dirty="0" smtClean="0">
                <a:solidFill>
                  <a:schemeClr val="bg1"/>
                </a:solidFill>
              </a:rPr>
              <a:t>Учитывая добровольный характер проведения мероприятий по энергетическому обследованию многоквартирных домов, Форма 2.1. Общие сведения о многоквартирном доме в числе одной из характеристик многоквартирного дома содержит также указание класса энергетической эффективности. При этом в описании параметров формы указано, что данная информация заполняется при наличии класса энергетической эффективности.</a:t>
            </a:r>
          </a:p>
          <a:p>
            <a:pPr marL="0" indent="0" algn="just">
              <a:spcBef>
                <a:spcPts val="0"/>
              </a:spcBef>
              <a:buNone/>
            </a:pPr>
            <a:r>
              <a:rPr lang="ru-RU" sz="1800" dirty="0" smtClean="0">
                <a:solidFill>
                  <a:schemeClr val="bg1"/>
                </a:solidFill>
              </a:rPr>
              <a:t>	</a:t>
            </a:r>
          </a:p>
          <a:p>
            <a:pPr marL="0" indent="0">
              <a:spcBef>
                <a:spcPts val="0"/>
              </a:spcBef>
              <a:buNone/>
            </a:pPr>
            <a:endParaRPr lang="ru-RU" sz="2000" dirty="0">
              <a:solidFill>
                <a:schemeClr val="bg1"/>
              </a:solidFill>
            </a:endParaRPr>
          </a:p>
        </p:txBody>
      </p:sp>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720080"/>
          </a:xfrm>
        </p:spPr>
        <p:txBody>
          <a:bodyPr/>
          <a:lstStyle/>
          <a:p>
            <a:r>
              <a:rPr lang="ru-RU" dirty="0" smtClean="0">
                <a:solidFill>
                  <a:schemeClr val="bg1"/>
                </a:solidFill>
              </a:rPr>
              <a:t>Паспорт фасада</a:t>
            </a:r>
            <a:endParaRPr lang="ru-RU" dirty="0">
              <a:solidFill>
                <a:schemeClr val="bg1"/>
              </a:solidFill>
            </a:endParaRPr>
          </a:p>
        </p:txBody>
      </p:sp>
      <p:sp>
        <p:nvSpPr>
          <p:cNvPr id="3" name="Содержимое 2"/>
          <p:cNvSpPr>
            <a:spLocks noGrp="1"/>
          </p:cNvSpPr>
          <p:nvPr>
            <p:ph idx="1"/>
          </p:nvPr>
        </p:nvSpPr>
        <p:spPr/>
        <p:txBody>
          <a:bodyPr/>
          <a:lstStyle/>
          <a:p>
            <a:endParaRPr lang="ru-RU"/>
          </a:p>
        </p:txBody>
      </p:sp>
      <p:pic>
        <p:nvPicPr>
          <p:cNvPr id="202754" name="Picture 2" descr="E:\паспорт фасада.jpeg"/>
          <p:cNvPicPr>
            <a:picLocks noChangeAspect="1" noChangeArrowheads="1"/>
          </p:cNvPicPr>
          <p:nvPr/>
        </p:nvPicPr>
        <p:blipFill>
          <a:blip r:embed="rId2" cstate="print"/>
          <a:srcRect l="10191" t="4712" r="8281" b="60288"/>
          <a:stretch>
            <a:fillRect/>
          </a:stretch>
        </p:blipFill>
        <p:spPr bwMode="auto">
          <a:xfrm>
            <a:off x="-324544" y="882536"/>
            <a:ext cx="9793087" cy="5786824"/>
          </a:xfrm>
          <a:prstGeom prst="rect">
            <a:avLst/>
          </a:prstGeom>
          <a:noFill/>
        </p:spPr>
      </p:pic>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67944" y="0"/>
            <a:ext cx="4546848" cy="720080"/>
          </a:xfrm>
          <a:solidFill>
            <a:srgbClr val="FFFF00"/>
          </a:solidFill>
          <a:ln>
            <a:solidFill>
              <a:srgbClr val="FFFF00"/>
            </a:solidFill>
          </a:ln>
        </p:spPr>
        <p:txBody>
          <a:bodyPr/>
          <a:lstStyle/>
          <a:p>
            <a:r>
              <a:rPr lang="ru-RU" sz="4000" b="1" kern="1200" dirty="0" smtClean="0">
                <a:solidFill>
                  <a:schemeClr val="tx1"/>
                </a:solidFill>
                <a:latin typeface="+mn-lt"/>
                <a:ea typeface="+mn-ea"/>
                <a:cs typeface="+mn-cs"/>
              </a:rPr>
              <a:t>Участники ЖКХ</a:t>
            </a:r>
          </a:p>
        </p:txBody>
      </p:sp>
      <p:sp>
        <p:nvSpPr>
          <p:cNvPr id="5" name="TextBox 4"/>
          <p:cNvSpPr txBox="1"/>
          <p:nvPr/>
        </p:nvSpPr>
        <p:spPr>
          <a:xfrm>
            <a:off x="251520" y="1916832"/>
            <a:ext cx="4104456" cy="3877985"/>
          </a:xfrm>
          <a:prstGeom prst="rect">
            <a:avLst/>
          </a:prstGeom>
          <a:solidFill>
            <a:schemeClr val="bg1"/>
          </a:solidFill>
          <a:ln w="57150">
            <a:solidFill>
              <a:srgbClr val="FFFF00"/>
            </a:solidFill>
          </a:ln>
        </p:spPr>
        <p:txBody>
          <a:bodyPr wrap="square" rtlCol="0">
            <a:spAutoFit/>
          </a:bodyPr>
          <a:lstStyle/>
          <a:p>
            <a:pPr>
              <a:spcBef>
                <a:spcPts val="600"/>
              </a:spcBef>
              <a:spcAft>
                <a:spcPts val="600"/>
              </a:spcAft>
              <a:buFont typeface="Wingdings" pitchFamily="2" charset="2"/>
              <a:buChar char="ü"/>
            </a:pPr>
            <a:r>
              <a:rPr lang="ru-RU" dirty="0" smtClean="0"/>
              <a:t>должна обеспечивать благоприятные и безопасные условия проживания граждан,</a:t>
            </a:r>
          </a:p>
          <a:p>
            <a:pPr>
              <a:spcBef>
                <a:spcPts val="600"/>
              </a:spcBef>
              <a:spcAft>
                <a:spcPts val="600"/>
              </a:spcAft>
              <a:buFont typeface="Wingdings" pitchFamily="2" charset="2"/>
              <a:buChar char="ü"/>
            </a:pPr>
            <a:r>
              <a:rPr lang="ru-RU" dirty="0" smtClean="0"/>
              <a:t>надлежащее содержание общего имущества в МКД, </a:t>
            </a:r>
          </a:p>
          <a:p>
            <a:pPr>
              <a:spcBef>
                <a:spcPts val="600"/>
              </a:spcBef>
              <a:spcAft>
                <a:spcPts val="600"/>
              </a:spcAft>
              <a:buFont typeface="Wingdings" pitchFamily="2" charset="2"/>
              <a:buChar char="ü"/>
            </a:pPr>
            <a:r>
              <a:rPr lang="ru-RU" dirty="0" smtClean="0"/>
              <a:t>решение вопросов пользования указанным имуществом, а также предоставление коммунальных услуг гражданам, проживающим в таком доме. </a:t>
            </a:r>
          </a:p>
          <a:p>
            <a:pPr>
              <a:spcBef>
                <a:spcPts val="600"/>
              </a:spcBef>
              <a:spcAft>
                <a:spcPts val="600"/>
              </a:spcAft>
              <a:buFont typeface="Wingdings" pitchFamily="2" charset="2"/>
              <a:buChar char="ü"/>
            </a:pPr>
            <a:r>
              <a:rPr lang="ru-RU" dirty="0" smtClean="0"/>
              <a:t>имеет право на финансовое вознаграждение за свою работу. </a:t>
            </a:r>
            <a:endParaRPr lang="ru-RU" dirty="0"/>
          </a:p>
        </p:txBody>
      </p:sp>
      <p:sp>
        <p:nvSpPr>
          <p:cNvPr id="11" name="TextBox 10"/>
          <p:cNvSpPr txBox="1"/>
          <p:nvPr/>
        </p:nvSpPr>
        <p:spPr>
          <a:xfrm>
            <a:off x="251520" y="1124744"/>
            <a:ext cx="3744416" cy="830997"/>
          </a:xfrm>
          <a:prstGeom prst="rect">
            <a:avLst/>
          </a:prstGeom>
          <a:solidFill>
            <a:srgbClr val="FFFF00"/>
          </a:solidFill>
          <a:ln w="76200">
            <a:solidFill>
              <a:srgbClr val="FFFF00"/>
            </a:solidFill>
          </a:ln>
        </p:spPr>
        <p:txBody>
          <a:bodyPr wrap="square" rtlCol="0">
            <a:spAutoFit/>
          </a:bodyPr>
          <a:lstStyle/>
          <a:p>
            <a:r>
              <a:rPr lang="ru-RU" sz="2400" b="1" dirty="0" smtClean="0"/>
              <a:t>Управляющая организация</a:t>
            </a:r>
            <a:endParaRPr lang="ru-RU" sz="1600" b="1" dirty="0"/>
          </a:p>
        </p:txBody>
      </p:sp>
      <p:sp>
        <p:nvSpPr>
          <p:cNvPr id="9" name="TextBox 8"/>
          <p:cNvSpPr txBox="1"/>
          <p:nvPr/>
        </p:nvSpPr>
        <p:spPr>
          <a:xfrm>
            <a:off x="4716016" y="1527175"/>
            <a:ext cx="3744416" cy="461665"/>
          </a:xfrm>
          <a:prstGeom prst="rect">
            <a:avLst/>
          </a:prstGeom>
          <a:solidFill>
            <a:srgbClr val="FFFF00"/>
          </a:solidFill>
          <a:ln w="76200">
            <a:solidFill>
              <a:srgbClr val="FFFF00"/>
            </a:solidFill>
          </a:ln>
        </p:spPr>
        <p:txBody>
          <a:bodyPr wrap="square" rtlCol="0">
            <a:spAutoFit/>
          </a:bodyPr>
          <a:lstStyle/>
          <a:p>
            <a:r>
              <a:rPr lang="ru-RU" sz="2400" b="1" dirty="0" smtClean="0"/>
              <a:t>Поставщики ресурсов</a:t>
            </a:r>
            <a:endParaRPr lang="ru-RU" sz="1600" b="1" dirty="0"/>
          </a:p>
        </p:txBody>
      </p:sp>
      <p:sp>
        <p:nvSpPr>
          <p:cNvPr id="13" name="TextBox 12"/>
          <p:cNvSpPr txBox="1"/>
          <p:nvPr/>
        </p:nvSpPr>
        <p:spPr>
          <a:xfrm>
            <a:off x="4860032" y="1988840"/>
            <a:ext cx="4104456" cy="3293209"/>
          </a:xfrm>
          <a:prstGeom prst="rect">
            <a:avLst/>
          </a:prstGeom>
          <a:solidFill>
            <a:schemeClr val="bg1"/>
          </a:solidFill>
          <a:ln w="57150">
            <a:solidFill>
              <a:srgbClr val="FFFF00"/>
            </a:solidFill>
          </a:ln>
        </p:spPr>
        <p:txBody>
          <a:bodyPr wrap="square" rtlCol="0">
            <a:spAutoFit/>
          </a:bodyPr>
          <a:lstStyle/>
          <a:p>
            <a:pPr>
              <a:spcBef>
                <a:spcPts val="600"/>
              </a:spcBef>
              <a:spcAft>
                <a:spcPts val="600"/>
              </a:spcAft>
              <a:buFont typeface="Wingdings" pitchFamily="2" charset="2"/>
              <a:buChar char="ü"/>
            </a:pPr>
            <a:r>
              <a:rPr lang="ru-RU" dirty="0" smtClean="0"/>
              <a:t>отвечают за поставку ресурса в соответствии с договором </a:t>
            </a:r>
            <a:r>
              <a:rPr lang="ru-RU" dirty="0" err="1" smtClean="0"/>
              <a:t>ресурсоснабжения</a:t>
            </a:r>
            <a:r>
              <a:rPr lang="ru-RU" dirty="0" smtClean="0"/>
              <a:t>, заключенным с управляющими организациями, (потребителями) на вводе в жилое здание.</a:t>
            </a:r>
          </a:p>
          <a:p>
            <a:pPr>
              <a:spcBef>
                <a:spcPts val="600"/>
              </a:spcBef>
              <a:spcAft>
                <a:spcPts val="600"/>
              </a:spcAft>
              <a:buFont typeface="Wingdings" pitchFamily="2" charset="2"/>
              <a:buChar char="ü"/>
            </a:pPr>
            <a:r>
              <a:rPr lang="ru-RU" dirty="0" smtClean="0"/>
              <a:t>обязаны соблюдать условия договора энергоснабжения и имеют право на соответствующее финансовое вознаграждение со стороны управляющих организаций</a:t>
            </a:r>
            <a:endParaRPr lang="ru-RU" dirty="0"/>
          </a:p>
        </p:txBody>
      </p:sp>
    </p:spTree>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200" dirty="0" smtClean="0">
                <a:solidFill>
                  <a:schemeClr val="bg1"/>
                </a:solidFill>
                <a:latin typeface="+mj-lt"/>
                <a:ea typeface="+mj-ea"/>
                <a:cs typeface="+mj-cs"/>
              </a:rPr>
              <a:t>Перечень технической и иной документации на многоквартирный дом</a:t>
            </a:r>
            <a:br>
              <a:rPr lang="ru-RU" sz="3200" dirty="0" smtClean="0">
                <a:solidFill>
                  <a:schemeClr val="bg1"/>
                </a:solidFill>
                <a:latin typeface="+mj-lt"/>
                <a:ea typeface="+mj-ea"/>
                <a:cs typeface="+mj-cs"/>
              </a:rPr>
            </a:br>
            <a:endParaRPr lang="ru-RU" sz="3200" dirty="0">
              <a:solidFill>
                <a:schemeClr val="bg1"/>
              </a:solidFill>
            </a:endParaRPr>
          </a:p>
        </p:txBody>
      </p:sp>
      <p:graphicFrame>
        <p:nvGraphicFramePr>
          <p:cNvPr id="4" name="Таблица 3"/>
          <p:cNvGraphicFramePr>
            <a:graphicFrameLocks noGrp="1"/>
          </p:cNvGraphicFramePr>
          <p:nvPr/>
        </p:nvGraphicFramePr>
        <p:xfrm>
          <a:off x="251520" y="1124744"/>
          <a:ext cx="8712968" cy="4878972"/>
        </p:xfrm>
        <a:graphic>
          <a:graphicData uri="http://schemas.openxmlformats.org/drawingml/2006/table">
            <a:tbl>
              <a:tblPr/>
              <a:tblGrid>
                <a:gridCol w="648072"/>
                <a:gridCol w="8064896"/>
              </a:tblGrid>
              <a:tr h="432048">
                <a:tc>
                  <a:txBody>
                    <a:bodyPr/>
                    <a:lstStyle/>
                    <a:p>
                      <a:pPr algn="ctr" fontAlgn="base"/>
                      <a:r>
                        <a:rPr lang="en-US" sz="1800" dirty="0">
                          <a:solidFill>
                            <a:schemeClr val="tx1"/>
                          </a:solidFill>
                        </a:rPr>
                        <a:t>N </a:t>
                      </a:r>
                      <a:r>
                        <a:rPr lang="ru-RU" sz="1800" dirty="0" err="1">
                          <a:solidFill>
                            <a:schemeClr val="tx1"/>
                          </a:solidFill>
                        </a:rPr>
                        <a:t>п</a:t>
                      </a:r>
                      <a:r>
                        <a:rPr lang="ru-RU" sz="1800" dirty="0">
                          <a:solidFill>
                            <a:schemeClr val="tx1"/>
                          </a:solidFill>
                        </a:rPr>
                        <a:t>/</a:t>
                      </a:r>
                      <a:r>
                        <a:rPr lang="ru-RU" sz="1800" dirty="0" err="1">
                          <a:solidFill>
                            <a:schemeClr val="tx1"/>
                          </a:solidFill>
                        </a:rPr>
                        <a:t>п</a:t>
                      </a:r>
                      <a:endParaRPr lang="ru-RU" sz="1800"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algn="ctr" fontAlgn="base"/>
                      <a:r>
                        <a:rPr lang="ru-RU" sz="1800" dirty="0">
                          <a:solidFill>
                            <a:schemeClr val="tx1"/>
                          </a:solidFill>
                        </a:rPr>
                        <a:t>Наименование </a:t>
                      </a:r>
                      <a:r>
                        <a:rPr lang="ru-RU" sz="1800" dirty="0" smtClean="0">
                          <a:solidFill>
                            <a:schemeClr val="tx1"/>
                          </a:solidFill>
                        </a:rPr>
                        <a:t>документа</a:t>
                      </a:r>
                      <a:endParaRPr lang="ru-RU" sz="1800"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307278">
                <a:tc gridSpan="2">
                  <a:txBody>
                    <a:bodyPr/>
                    <a:lstStyle/>
                    <a:p>
                      <a:pPr algn="ctr" fontAlgn="base"/>
                      <a:r>
                        <a:rPr lang="ru-RU" sz="1800" b="1" dirty="0">
                          <a:solidFill>
                            <a:schemeClr val="tx1"/>
                          </a:solidFill>
                        </a:rPr>
                        <a:t>I. Техническая документация на многоквартирный дом (</a:t>
                      </a:r>
                      <a:r>
                        <a:rPr lang="ru-RU" sz="1800" b="1" dirty="0" smtClean="0">
                          <a:solidFill>
                            <a:schemeClr val="tx1"/>
                          </a:solidFill>
                        </a:rPr>
                        <a:t>МКД) (продолжение)</a:t>
                      </a:r>
                      <a:endParaRPr lang="ru-RU" sz="1800" b="1"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hMerge="1">
                  <a:txBody>
                    <a:bodyPr/>
                    <a:lstStyle/>
                    <a:p>
                      <a:endParaRPr lang="ru-RU"/>
                    </a:p>
                  </a:txBody>
                  <a:tcPr/>
                </a:tc>
              </a:tr>
              <a:tr h="628826">
                <a:tc>
                  <a:txBody>
                    <a:bodyPr/>
                    <a:lstStyle/>
                    <a:p>
                      <a:pPr algn="ctr" fontAlgn="base"/>
                      <a:r>
                        <a:rPr lang="ru-RU" sz="1800" dirty="0">
                          <a:solidFill>
                            <a:schemeClr val="tx1"/>
                          </a:solidFill>
                        </a:rPr>
                        <a:t>14</a:t>
                      </a:r>
                      <a:br>
                        <a:rPr lang="ru-RU" sz="1800" dirty="0">
                          <a:solidFill>
                            <a:schemeClr val="tx1"/>
                          </a:solidFill>
                        </a:rPr>
                      </a:br>
                      <a:endParaRPr lang="ru-RU" sz="1800"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fontAlgn="base"/>
                      <a:r>
                        <a:rPr lang="ru-RU" sz="1800" dirty="0">
                          <a:solidFill>
                            <a:schemeClr val="tx1"/>
                          </a:solidFill>
                        </a:rPr>
                        <a:t>Документы (акты) о приемке результатов работ по капитальному ремонту общего имущества </a:t>
                      </a:r>
                      <a:r>
                        <a:rPr lang="ru-RU" sz="1800" dirty="0" smtClean="0">
                          <a:solidFill>
                            <a:schemeClr val="tx1"/>
                          </a:solidFill>
                        </a:rPr>
                        <a:t>МКД</a:t>
                      </a:r>
                      <a:endParaRPr lang="ru-RU" sz="1800"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288032">
                <a:tc>
                  <a:txBody>
                    <a:bodyPr/>
                    <a:lstStyle/>
                    <a:p>
                      <a:pPr algn="ctr" fontAlgn="base"/>
                      <a:r>
                        <a:rPr lang="ru-RU" sz="1800" dirty="0" smtClean="0">
                          <a:solidFill>
                            <a:schemeClr val="tx1"/>
                          </a:solidFill>
                        </a:rPr>
                        <a:t>15</a:t>
                      </a:r>
                      <a:endParaRPr lang="ru-RU" sz="1800"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fontAlgn="base"/>
                      <a:r>
                        <a:rPr lang="ru-RU" sz="1800" dirty="0">
                          <a:solidFill>
                            <a:schemeClr val="tx1"/>
                          </a:solidFill>
                        </a:rPr>
                        <a:t>Акты технических осмотров, проверки (испытания) состояния:</a:t>
                      </a: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288032">
                <a:tc>
                  <a:txBody>
                    <a:bodyPr/>
                    <a:lstStyle/>
                    <a:p>
                      <a:pPr algn="ctr" fontAlgn="base"/>
                      <a:r>
                        <a:rPr lang="ru-RU" sz="1800" dirty="0" smtClean="0">
                          <a:solidFill>
                            <a:schemeClr val="tx1"/>
                          </a:solidFill>
                        </a:rPr>
                        <a:t>15.1</a:t>
                      </a:r>
                      <a:endParaRPr lang="ru-RU" sz="1800"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fontAlgn="base"/>
                      <a:r>
                        <a:rPr lang="ru-RU" sz="1800" dirty="0">
                          <a:solidFill>
                            <a:schemeClr val="tx1"/>
                          </a:solidFill>
                        </a:rPr>
                        <a:t>инженерных </a:t>
                      </a:r>
                      <a:r>
                        <a:rPr lang="ru-RU" sz="1800" dirty="0" smtClean="0">
                          <a:solidFill>
                            <a:schemeClr val="tx1"/>
                          </a:solidFill>
                        </a:rPr>
                        <a:t>коммуникаций</a:t>
                      </a:r>
                      <a:endParaRPr lang="ru-RU" sz="1800"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360040">
                <a:tc>
                  <a:txBody>
                    <a:bodyPr/>
                    <a:lstStyle/>
                    <a:p>
                      <a:pPr algn="ctr" fontAlgn="base"/>
                      <a:r>
                        <a:rPr lang="ru-RU" sz="1800" dirty="0" smtClean="0">
                          <a:solidFill>
                            <a:schemeClr val="tx1"/>
                          </a:solidFill>
                        </a:rPr>
                        <a:t>15.2</a:t>
                      </a:r>
                      <a:endParaRPr lang="ru-RU" sz="1800"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fontAlgn="base"/>
                      <a:r>
                        <a:rPr lang="ru-RU" sz="1800" dirty="0">
                          <a:solidFill>
                            <a:schemeClr val="tx1"/>
                          </a:solidFill>
                        </a:rPr>
                        <a:t>коллективных (</a:t>
                      </a:r>
                      <a:r>
                        <a:rPr lang="ru-RU" sz="1800" dirty="0" err="1">
                          <a:solidFill>
                            <a:schemeClr val="tx1"/>
                          </a:solidFill>
                        </a:rPr>
                        <a:t>общедомовых</a:t>
                      </a:r>
                      <a:r>
                        <a:rPr lang="ru-RU" sz="1800" dirty="0">
                          <a:solidFill>
                            <a:schemeClr val="tx1"/>
                          </a:solidFill>
                        </a:rPr>
                        <a:t>) приборов </a:t>
                      </a:r>
                      <a:r>
                        <a:rPr lang="ru-RU" sz="1800" dirty="0" smtClean="0">
                          <a:solidFill>
                            <a:schemeClr val="tx1"/>
                          </a:solidFill>
                        </a:rPr>
                        <a:t>учета</a:t>
                      </a:r>
                      <a:endParaRPr lang="ru-RU" sz="1800"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288032">
                <a:tc>
                  <a:txBody>
                    <a:bodyPr/>
                    <a:lstStyle/>
                    <a:p>
                      <a:pPr algn="ctr" fontAlgn="base"/>
                      <a:r>
                        <a:rPr lang="ru-RU" sz="1800" dirty="0" smtClean="0">
                          <a:solidFill>
                            <a:schemeClr val="tx1"/>
                          </a:solidFill>
                        </a:rPr>
                        <a:t>15.3</a:t>
                      </a:r>
                      <a:endParaRPr lang="ru-RU" sz="1800"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fontAlgn="base"/>
                      <a:r>
                        <a:rPr lang="ru-RU" sz="1800" dirty="0">
                          <a:solidFill>
                            <a:schemeClr val="tx1"/>
                          </a:solidFill>
                        </a:rPr>
                        <a:t>общих (квартирных) приборов учета</a:t>
                      </a: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288032">
                <a:tc>
                  <a:txBody>
                    <a:bodyPr/>
                    <a:lstStyle/>
                    <a:p>
                      <a:pPr algn="ctr" fontAlgn="base"/>
                      <a:r>
                        <a:rPr lang="ru-RU" sz="1800" dirty="0" smtClean="0">
                          <a:solidFill>
                            <a:schemeClr val="tx1"/>
                          </a:solidFill>
                        </a:rPr>
                        <a:t>15.4</a:t>
                      </a:r>
                      <a:endParaRPr lang="ru-RU" sz="1800"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fontAlgn="base"/>
                      <a:r>
                        <a:rPr lang="ru-RU" sz="1800" dirty="0">
                          <a:solidFill>
                            <a:schemeClr val="tx1"/>
                          </a:solidFill>
                        </a:rPr>
                        <a:t>индивидуальных приборов учета</a:t>
                      </a: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288032">
                <a:tc>
                  <a:txBody>
                    <a:bodyPr/>
                    <a:lstStyle/>
                    <a:p>
                      <a:pPr algn="ctr" fontAlgn="base"/>
                      <a:r>
                        <a:rPr lang="ru-RU" sz="1800" dirty="0" smtClean="0">
                          <a:solidFill>
                            <a:schemeClr val="tx1"/>
                          </a:solidFill>
                        </a:rPr>
                        <a:t>15.5</a:t>
                      </a:r>
                      <a:endParaRPr lang="ru-RU" sz="1800"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fontAlgn="base"/>
                      <a:r>
                        <a:rPr lang="ru-RU" sz="1800" dirty="0">
                          <a:solidFill>
                            <a:schemeClr val="tx1"/>
                          </a:solidFill>
                        </a:rPr>
                        <a:t>механического оборудования</a:t>
                      </a: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288032">
                <a:tc>
                  <a:txBody>
                    <a:bodyPr/>
                    <a:lstStyle/>
                    <a:p>
                      <a:pPr algn="ctr" fontAlgn="base"/>
                      <a:r>
                        <a:rPr lang="ru-RU" sz="1800" dirty="0" smtClean="0">
                          <a:solidFill>
                            <a:schemeClr val="tx1"/>
                          </a:solidFill>
                        </a:rPr>
                        <a:t>15.6</a:t>
                      </a:r>
                      <a:endParaRPr lang="ru-RU" sz="1800"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fontAlgn="base"/>
                      <a:r>
                        <a:rPr lang="ru-RU" sz="1800" dirty="0">
                          <a:solidFill>
                            <a:schemeClr val="tx1"/>
                          </a:solidFill>
                        </a:rPr>
                        <a:t>электрического оборудования</a:t>
                      </a: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300070">
                <a:tc>
                  <a:txBody>
                    <a:bodyPr/>
                    <a:lstStyle/>
                    <a:p>
                      <a:pPr algn="ctr" fontAlgn="base"/>
                      <a:r>
                        <a:rPr lang="ru-RU" sz="1800" dirty="0" smtClean="0">
                          <a:solidFill>
                            <a:schemeClr val="tx1"/>
                          </a:solidFill>
                        </a:rPr>
                        <a:t>15.7</a:t>
                      </a:r>
                      <a:endParaRPr lang="ru-RU" sz="1800"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fontAlgn="base"/>
                      <a:r>
                        <a:rPr lang="ru-RU" sz="1800" dirty="0">
                          <a:solidFill>
                            <a:schemeClr val="tx1"/>
                          </a:solidFill>
                        </a:rPr>
                        <a:t>санитарно-технического оборудования</a:t>
                      </a: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564026">
                <a:tc>
                  <a:txBody>
                    <a:bodyPr/>
                    <a:lstStyle/>
                    <a:p>
                      <a:pPr algn="ctr" fontAlgn="base"/>
                      <a:r>
                        <a:rPr lang="ru-RU" sz="1800">
                          <a:solidFill>
                            <a:schemeClr val="tx1"/>
                          </a:solidFill>
                        </a:rPr>
                        <a:t>15.8</a:t>
                      </a:r>
                      <a:br>
                        <a:rPr lang="ru-RU" sz="1800">
                          <a:solidFill>
                            <a:schemeClr val="tx1"/>
                          </a:solidFill>
                        </a:rPr>
                      </a:br>
                      <a:endParaRPr lang="ru-RU" sz="180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fontAlgn="base"/>
                      <a:r>
                        <a:rPr lang="ru-RU" sz="1800" dirty="0">
                          <a:solidFill>
                            <a:schemeClr val="tx1"/>
                          </a:solidFill>
                        </a:rPr>
                        <a:t>конструктивных частей МКД (крыши, ограждающих несущих конструкций МКД, объектов, расположенных на земельном участке и других частей </a:t>
                      </a:r>
                      <a:r>
                        <a:rPr lang="ru-RU" sz="1800" dirty="0" err="1" smtClean="0">
                          <a:solidFill>
                            <a:schemeClr val="tx1"/>
                          </a:solidFill>
                        </a:rPr>
                        <a:t>ои</a:t>
                      </a:r>
                      <a:r>
                        <a:rPr lang="ru-RU" sz="1800" dirty="0" smtClean="0">
                          <a:solidFill>
                            <a:schemeClr val="tx1"/>
                          </a:solidFill>
                        </a:rPr>
                        <a:t>)</a:t>
                      </a:r>
                      <a:endParaRPr lang="ru-RU" sz="1800"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308952">
                <a:tc>
                  <a:txBody>
                    <a:bodyPr/>
                    <a:lstStyle/>
                    <a:p>
                      <a:pPr algn="ctr" fontAlgn="base"/>
                      <a:r>
                        <a:rPr lang="ru-RU" sz="1800" dirty="0" smtClean="0">
                          <a:solidFill>
                            <a:schemeClr val="tx1"/>
                          </a:solidFill>
                        </a:rPr>
                        <a:t>15.9</a:t>
                      </a:r>
                      <a:endParaRPr lang="ru-RU" sz="1800"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fontAlgn="base"/>
                      <a:r>
                        <a:rPr lang="ru-RU" sz="1800" dirty="0">
                          <a:solidFill>
                            <a:schemeClr val="tx1"/>
                          </a:solidFill>
                        </a:rPr>
                        <a:t>Иного, обслуживающего более одного помещения в МКД, оборудования</a:t>
                      </a: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bl>
          </a:graphicData>
        </a:graphic>
      </p:graphicFrame>
    </p:spTree>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989856"/>
            <a:ext cx="8229600" cy="1143000"/>
          </a:xfrm>
        </p:spPr>
        <p:txBody>
          <a:bodyPr/>
          <a:lstStyle/>
          <a:p>
            <a:r>
              <a:rPr lang="ru-RU" sz="4000" dirty="0" smtClean="0">
                <a:solidFill>
                  <a:schemeClr val="bg1"/>
                </a:solidFill>
              </a:rPr>
              <a:t>Проведение технических осмотров является системным и включает в себя следующие виды осмотров:</a:t>
            </a:r>
            <a:br>
              <a:rPr lang="ru-RU" sz="4000" dirty="0" smtClean="0">
                <a:solidFill>
                  <a:schemeClr val="bg1"/>
                </a:solidFill>
              </a:rPr>
            </a:br>
            <a:endParaRPr lang="ru-RU" sz="4000" dirty="0">
              <a:solidFill>
                <a:schemeClr val="bg1"/>
              </a:solidFill>
            </a:endParaRPr>
          </a:p>
        </p:txBody>
      </p:sp>
      <p:sp>
        <p:nvSpPr>
          <p:cNvPr id="3" name="Содержимое 2"/>
          <p:cNvSpPr>
            <a:spLocks noGrp="1"/>
          </p:cNvSpPr>
          <p:nvPr>
            <p:ph idx="1"/>
          </p:nvPr>
        </p:nvSpPr>
        <p:spPr>
          <a:xfrm>
            <a:off x="683568" y="2764085"/>
            <a:ext cx="8229600" cy="3689251"/>
          </a:xfrm>
        </p:spPr>
        <p:txBody>
          <a:bodyPr/>
          <a:lstStyle/>
          <a:p>
            <a:pPr>
              <a:buNone/>
            </a:pPr>
            <a:r>
              <a:rPr lang="ru-RU" dirty="0" smtClean="0">
                <a:solidFill>
                  <a:schemeClr val="bg1"/>
                </a:solidFill>
              </a:rPr>
              <a:t>-  визуальные осмотры;</a:t>
            </a:r>
          </a:p>
          <a:p>
            <a:pPr>
              <a:buNone/>
            </a:pPr>
            <a:r>
              <a:rPr lang="ru-RU" dirty="0" smtClean="0">
                <a:solidFill>
                  <a:schemeClr val="bg1"/>
                </a:solidFill>
              </a:rPr>
              <a:t> - инструментальные осмотры;</a:t>
            </a:r>
          </a:p>
          <a:p>
            <a:pPr>
              <a:buNone/>
            </a:pPr>
            <a:r>
              <a:rPr lang="ru-RU" dirty="0" smtClean="0">
                <a:solidFill>
                  <a:schemeClr val="bg1"/>
                </a:solidFill>
              </a:rPr>
              <a:t> - технические обследования;</a:t>
            </a:r>
          </a:p>
          <a:p>
            <a:pPr>
              <a:buNone/>
            </a:pPr>
            <a:r>
              <a:rPr lang="ru-RU" dirty="0" smtClean="0">
                <a:solidFill>
                  <a:schemeClr val="bg1"/>
                </a:solidFill>
              </a:rPr>
              <a:t> - мониторинги технического состояния имущества.</a:t>
            </a:r>
            <a:endParaRPr lang="ru-RU" dirty="0">
              <a:solidFill>
                <a:schemeClr val="bg1"/>
              </a:solidFill>
            </a:endParaRPr>
          </a:p>
        </p:txBody>
      </p:sp>
    </p:spTree>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4"/>
          <p:cNvSpPr txBox="1">
            <a:spLocks noChangeArrowheads="1"/>
          </p:cNvSpPr>
          <p:nvPr/>
        </p:nvSpPr>
        <p:spPr bwMode="auto">
          <a:xfrm>
            <a:off x="395287" y="548680"/>
            <a:ext cx="8137153" cy="5324535"/>
          </a:xfrm>
          <a:prstGeom prst="rect">
            <a:avLst/>
          </a:prstGeom>
          <a:noFill/>
          <a:ln w="9525">
            <a:noFill/>
            <a:miter lim="800000"/>
            <a:headEnd/>
            <a:tailEnd/>
          </a:ln>
        </p:spPr>
        <p:txBody>
          <a:bodyPr wrap="square">
            <a:spAutoFit/>
          </a:bodyPr>
          <a:lstStyle/>
          <a:p>
            <a:pPr>
              <a:defRPr/>
            </a:pPr>
            <a:r>
              <a:rPr lang="ru-RU" sz="4800" dirty="0">
                <a:ln w="18415" cmpd="sng">
                  <a:noFill/>
                  <a:prstDash val="solid"/>
                </a:ln>
                <a:solidFill>
                  <a:schemeClr val="bg1"/>
                </a:solidFill>
                <a:effectLst>
                  <a:outerShdw blurRad="63500" dir="3600000" algn="tl" rotWithShape="0">
                    <a:srgbClr val="000000">
                      <a:alpha val="70000"/>
                    </a:srgbClr>
                  </a:outerShdw>
                </a:effectLst>
                <a:ea typeface="Mongolian Baiti" pitchFamily="66" charset="0"/>
                <a:cs typeface="Mongolian Baiti" pitchFamily="66" charset="0"/>
              </a:rPr>
              <a:t>               </a:t>
            </a:r>
            <a:r>
              <a:rPr lang="ru-RU" sz="4800" dirty="0" smtClean="0">
                <a:ln w="18415" cmpd="sng">
                  <a:noFill/>
                  <a:prstDash val="solid"/>
                </a:ln>
                <a:solidFill>
                  <a:schemeClr val="bg1"/>
                </a:solidFill>
                <a:effectLst>
                  <a:outerShdw blurRad="63500" dir="3600000" algn="tl" rotWithShape="0">
                    <a:srgbClr val="000000">
                      <a:alpha val="70000"/>
                    </a:srgbClr>
                  </a:outerShdw>
                </a:effectLst>
                <a:ea typeface="Mongolian Baiti" pitchFamily="66" charset="0"/>
                <a:cs typeface="Mongolian Baiti" pitchFamily="66" charset="0"/>
              </a:rPr>
              <a:t> Осмотры</a:t>
            </a:r>
            <a:endParaRPr lang="ru-RU" sz="4800" dirty="0">
              <a:ln w="18415" cmpd="sng">
                <a:noFill/>
                <a:prstDash val="solid"/>
              </a:ln>
              <a:solidFill>
                <a:schemeClr val="bg1"/>
              </a:solidFill>
              <a:effectLst>
                <a:outerShdw blurRad="63500" dir="3600000" algn="tl" rotWithShape="0">
                  <a:srgbClr val="000000">
                    <a:alpha val="70000"/>
                  </a:srgbClr>
                </a:outerShdw>
              </a:effectLst>
              <a:ea typeface="Mongolian Baiti" pitchFamily="66" charset="0"/>
              <a:cs typeface="Mongolian Baiti" pitchFamily="66" charset="0"/>
            </a:endParaRPr>
          </a:p>
          <a:p>
            <a:pPr>
              <a:defRPr/>
            </a:pPr>
            <a:endParaRPr lang="ru-RU" sz="3600" dirty="0">
              <a:ln w="18415" cmpd="sng">
                <a:noFill/>
                <a:prstDash val="solid"/>
              </a:ln>
              <a:solidFill>
                <a:schemeClr val="bg1"/>
              </a:solidFill>
              <a:effectLst>
                <a:outerShdw blurRad="63500" dir="3600000" algn="tl" rotWithShape="0">
                  <a:srgbClr val="000000">
                    <a:alpha val="70000"/>
                  </a:srgbClr>
                </a:outerShdw>
              </a:effectLst>
              <a:ea typeface="Mongolian Baiti" pitchFamily="66" charset="0"/>
              <a:cs typeface="Mongolian Baiti" pitchFamily="66" charset="0"/>
            </a:endParaRPr>
          </a:p>
          <a:p>
            <a:pPr>
              <a:defRPr/>
            </a:pPr>
            <a:endParaRPr lang="ru-RU" sz="3600" dirty="0">
              <a:ln w="18415" cmpd="sng">
                <a:noFill/>
                <a:prstDash val="solid"/>
              </a:ln>
              <a:solidFill>
                <a:schemeClr val="bg1"/>
              </a:solidFill>
              <a:effectLst>
                <a:outerShdw blurRad="63500" dir="3600000" algn="tl" rotWithShape="0">
                  <a:srgbClr val="000000">
                    <a:alpha val="70000"/>
                  </a:srgbClr>
                </a:outerShdw>
              </a:effectLst>
              <a:ea typeface="Mongolian Baiti" pitchFamily="66" charset="0"/>
              <a:cs typeface="Mongolian Baiti" pitchFamily="66" charset="0"/>
            </a:endParaRPr>
          </a:p>
          <a:p>
            <a:pPr>
              <a:defRPr/>
            </a:pPr>
            <a:r>
              <a:rPr lang="ru-RU" sz="3600" dirty="0">
                <a:ln w="18415" cmpd="sng">
                  <a:noFill/>
                  <a:prstDash val="solid"/>
                </a:ln>
                <a:solidFill>
                  <a:schemeClr val="bg1"/>
                </a:solidFill>
                <a:effectLst>
                  <a:outerShdw blurRad="63500" dir="3600000" algn="tl" rotWithShape="0">
                    <a:srgbClr val="000000">
                      <a:alpha val="70000"/>
                    </a:srgbClr>
                  </a:outerShdw>
                </a:effectLst>
                <a:ea typeface="Mongolian Baiti" pitchFamily="66" charset="0"/>
                <a:cs typeface="Mongolian Baiti" pitchFamily="66" charset="0"/>
              </a:rPr>
              <a:t>         Плановые </a:t>
            </a:r>
            <a:r>
              <a:rPr lang="ru-RU" sz="3600" dirty="0" smtClean="0">
                <a:ln w="18415" cmpd="sng">
                  <a:noFill/>
                  <a:prstDash val="solid"/>
                </a:ln>
                <a:solidFill>
                  <a:schemeClr val="bg1"/>
                </a:solidFill>
                <a:effectLst>
                  <a:outerShdw blurRad="63500" dir="3600000" algn="tl" rotWithShape="0">
                    <a:srgbClr val="000000">
                      <a:alpha val="70000"/>
                    </a:srgbClr>
                  </a:outerShdw>
                </a:effectLst>
                <a:ea typeface="Mongolian Baiti" pitchFamily="66" charset="0"/>
                <a:cs typeface="Mongolian Baiti" pitchFamily="66" charset="0"/>
              </a:rPr>
              <a:t>      </a:t>
            </a:r>
            <a:r>
              <a:rPr lang="ru-RU" sz="3600" dirty="0">
                <a:ln w="18415" cmpd="sng">
                  <a:noFill/>
                  <a:prstDash val="solid"/>
                </a:ln>
                <a:solidFill>
                  <a:schemeClr val="bg1"/>
                </a:solidFill>
                <a:effectLst>
                  <a:outerShdw blurRad="63500" dir="3600000" algn="tl" rotWithShape="0">
                    <a:srgbClr val="000000">
                      <a:alpha val="70000"/>
                    </a:srgbClr>
                  </a:outerShdw>
                </a:effectLst>
                <a:ea typeface="Mongolian Baiti" pitchFamily="66" charset="0"/>
                <a:cs typeface="Mongolian Baiti" pitchFamily="66" charset="0"/>
              </a:rPr>
              <a:t>Неплановые</a:t>
            </a:r>
          </a:p>
          <a:p>
            <a:pPr>
              <a:defRPr/>
            </a:pPr>
            <a:r>
              <a:rPr lang="ru-RU" sz="2000" dirty="0" smtClean="0">
                <a:ln w="18415" cmpd="sng">
                  <a:noFill/>
                  <a:prstDash val="solid"/>
                </a:ln>
                <a:solidFill>
                  <a:schemeClr val="bg1"/>
                </a:solidFill>
                <a:effectLst>
                  <a:outerShdw blurRad="63500" dir="3600000" algn="tl" rotWithShape="0">
                    <a:srgbClr val="000000">
                      <a:alpha val="70000"/>
                    </a:srgbClr>
                  </a:outerShdw>
                </a:effectLst>
                <a:ea typeface="Mongolian Baiti" pitchFamily="66" charset="0"/>
                <a:cs typeface="Mongolian Baiti" pitchFamily="66" charset="0"/>
              </a:rPr>
              <a:t>                             (визуальные и инструментальные)</a:t>
            </a:r>
            <a:endParaRPr lang="ru-RU" sz="2000" dirty="0">
              <a:ln w="18415" cmpd="sng">
                <a:noFill/>
                <a:prstDash val="solid"/>
              </a:ln>
              <a:solidFill>
                <a:schemeClr val="bg1"/>
              </a:solidFill>
              <a:effectLst>
                <a:outerShdw blurRad="63500" dir="3600000" algn="tl" rotWithShape="0">
                  <a:srgbClr val="000000">
                    <a:alpha val="70000"/>
                  </a:srgbClr>
                </a:outerShdw>
              </a:effectLst>
              <a:ea typeface="Mongolian Baiti" pitchFamily="66" charset="0"/>
              <a:cs typeface="Mongolian Baiti" pitchFamily="66" charset="0"/>
            </a:endParaRPr>
          </a:p>
          <a:p>
            <a:pPr>
              <a:defRPr/>
            </a:pPr>
            <a:endParaRPr lang="ru-RU" sz="3600" dirty="0">
              <a:ln w="18415" cmpd="sng">
                <a:noFill/>
                <a:prstDash val="solid"/>
              </a:ln>
              <a:solidFill>
                <a:schemeClr val="bg1"/>
              </a:solidFill>
              <a:effectLst>
                <a:outerShdw blurRad="63500" dir="3600000" algn="tl" rotWithShape="0">
                  <a:srgbClr val="000000">
                    <a:alpha val="70000"/>
                  </a:srgbClr>
                </a:outerShdw>
              </a:effectLst>
              <a:ea typeface="Mongolian Baiti" pitchFamily="66" charset="0"/>
              <a:cs typeface="Mongolian Baiti" pitchFamily="66" charset="0"/>
            </a:endParaRPr>
          </a:p>
          <a:p>
            <a:pPr>
              <a:defRPr/>
            </a:pPr>
            <a:r>
              <a:rPr lang="ru-RU" sz="3600" dirty="0">
                <a:ln w="18415" cmpd="sng">
                  <a:noFill/>
                  <a:prstDash val="solid"/>
                </a:ln>
                <a:solidFill>
                  <a:schemeClr val="bg1"/>
                </a:solidFill>
                <a:effectLst>
                  <a:outerShdw blurRad="63500" dir="3600000" algn="tl" rotWithShape="0">
                    <a:srgbClr val="000000">
                      <a:alpha val="70000"/>
                    </a:srgbClr>
                  </a:outerShdw>
                </a:effectLst>
                <a:ea typeface="Mongolian Baiti" pitchFamily="66" charset="0"/>
                <a:cs typeface="Mongolian Baiti" pitchFamily="66" charset="0"/>
              </a:rPr>
              <a:t> </a:t>
            </a:r>
          </a:p>
          <a:p>
            <a:pPr>
              <a:defRPr/>
            </a:pPr>
            <a:r>
              <a:rPr lang="ru-RU" sz="2800" dirty="0" smtClean="0">
                <a:ln w="18415" cmpd="sng">
                  <a:noFill/>
                  <a:prstDash val="solid"/>
                </a:ln>
                <a:solidFill>
                  <a:schemeClr val="bg1"/>
                </a:solidFill>
                <a:effectLst>
                  <a:outerShdw blurRad="63500" dir="3600000" algn="tl" rotWithShape="0">
                    <a:srgbClr val="000000">
                      <a:alpha val="70000"/>
                    </a:srgbClr>
                  </a:outerShdw>
                </a:effectLst>
                <a:ea typeface="Mongolian Baiti" pitchFamily="66" charset="0"/>
                <a:cs typeface="Mongolian Baiti" pitchFamily="66" charset="0"/>
              </a:rPr>
              <a:t>    Сезонные           Общие</a:t>
            </a:r>
            <a:endParaRPr lang="ru-RU" sz="2800" dirty="0">
              <a:ln w="18415" cmpd="sng">
                <a:noFill/>
                <a:prstDash val="solid"/>
              </a:ln>
              <a:solidFill>
                <a:schemeClr val="bg1"/>
              </a:solidFill>
              <a:effectLst>
                <a:outerShdw blurRad="63500" dir="3600000" algn="tl" rotWithShape="0">
                  <a:srgbClr val="000000">
                    <a:alpha val="70000"/>
                  </a:srgbClr>
                </a:outerShdw>
              </a:effectLst>
              <a:ea typeface="Mongolian Baiti" pitchFamily="66" charset="0"/>
              <a:cs typeface="Mongolian Baiti" pitchFamily="66" charset="0"/>
            </a:endParaRPr>
          </a:p>
          <a:p>
            <a:pPr>
              <a:defRPr/>
            </a:pPr>
            <a:r>
              <a:rPr lang="ru-RU" sz="2800" dirty="0" smtClean="0">
                <a:ln w="18415" cmpd="sng">
                  <a:noFill/>
                  <a:prstDash val="solid"/>
                </a:ln>
                <a:solidFill>
                  <a:schemeClr val="bg1"/>
                </a:solidFill>
                <a:effectLst>
                  <a:outerShdw blurRad="63500" dir="3600000" algn="tl" rotWithShape="0">
                    <a:srgbClr val="000000">
                      <a:alpha val="70000"/>
                    </a:srgbClr>
                  </a:outerShdw>
                </a:effectLst>
                <a:ea typeface="Mongolian Baiti" pitchFamily="66" charset="0"/>
                <a:cs typeface="Mongolian Baiti" pitchFamily="66" charset="0"/>
              </a:rPr>
              <a:t>   (</a:t>
            </a:r>
            <a:r>
              <a:rPr lang="ru-RU" sz="2800" dirty="0">
                <a:ln w="18415" cmpd="sng">
                  <a:noFill/>
                  <a:prstDash val="solid"/>
                </a:ln>
                <a:solidFill>
                  <a:schemeClr val="bg1"/>
                </a:solidFill>
                <a:effectLst>
                  <a:outerShdw blurRad="63500" dir="3600000" algn="tl" rotWithShape="0">
                    <a:srgbClr val="000000">
                      <a:alpha val="70000"/>
                    </a:srgbClr>
                  </a:outerShdw>
                </a:effectLst>
                <a:ea typeface="Mongolian Baiti" pitchFamily="66" charset="0"/>
                <a:cs typeface="Mongolian Baiti" pitchFamily="66" charset="0"/>
              </a:rPr>
              <a:t>2 раза в год)</a:t>
            </a:r>
          </a:p>
          <a:p>
            <a:pPr>
              <a:defRPr/>
            </a:pPr>
            <a:endParaRPr lang="ru-RU" sz="3600" dirty="0">
              <a:ln w="18415" cmpd="sng">
                <a:noFill/>
                <a:prstDash val="solid"/>
              </a:ln>
              <a:solidFill>
                <a:schemeClr val="bg1"/>
              </a:solidFill>
              <a:effectLst>
                <a:outerShdw blurRad="63500" dir="3600000" algn="tl" rotWithShape="0">
                  <a:srgbClr val="000000">
                    <a:alpha val="70000"/>
                  </a:srgbClr>
                </a:outerShdw>
              </a:effectLst>
              <a:ea typeface="Mongolian Baiti" pitchFamily="66" charset="0"/>
              <a:cs typeface="Mongolian Baiti" pitchFamily="66" charset="0"/>
            </a:endParaRPr>
          </a:p>
        </p:txBody>
      </p:sp>
      <p:cxnSp>
        <p:nvCxnSpPr>
          <p:cNvPr id="7" name="Соединительная линия уступом 6"/>
          <p:cNvCxnSpPr/>
          <p:nvPr/>
        </p:nvCxnSpPr>
        <p:spPr>
          <a:xfrm rot="16200000" flipH="1">
            <a:off x="2952279" y="3176687"/>
            <a:ext cx="1295400" cy="1223962"/>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Соединительная линия уступом 9"/>
          <p:cNvCxnSpPr/>
          <p:nvPr/>
        </p:nvCxnSpPr>
        <p:spPr>
          <a:xfrm rot="5400000">
            <a:off x="1764036" y="3212406"/>
            <a:ext cx="1295400" cy="1152525"/>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Соединительная линия уступом 5"/>
          <p:cNvCxnSpPr/>
          <p:nvPr/>
        </p:nvCxnSpPr>
        <p:spPr>
          <a:xfrm rot="16200000" flipH="1">
            <a:off x="4536455" y="1305223"/>
            <a:ext cx="1295400" cy="1223962"/>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Соединительная линия уступом 7"/>
          <p:cNvCxnSpPr/>
          <p:nvPr/>
        </p:nvCxnSpPr>
        <p:spPr>
          <a:xfrm rot="5400000">
            <a:off x="3348212" y="1340941"/>
            <a:ext cx="1295400" cy="1152525"/>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04664"/>
            <a:ext cx="8229600" cy="1143000"/>
          </a:xfrm>
        </p:spPr>
        <p:txBody>
          <a:bodyPr/>
          <a:lstStyle/>
          <a:p>
            <a:r>
              <a:rPr lang="ru-RU" sz="3200" dirty="0" smtClean="0">
                <a:solidFill>
                  <a:schemeClr val="bg1"/>
                </a:solidFill>
              </a:rPr>
              <a:t>К внеплановым осмотрам относятся все виды осмотров, которые проводятся вне утвержденного заказчиком графика осмотров, к которым относятся:</a:t>
            </a:r>
            <a:endParaRPr lang="ru-RU" dirty="0">
              <a:solidFill>
                <a:schemeClr val="bg1"/>
              </a:solidFill>
            </a:endParaRPr>
          </a:p>
        </p:txBody>
      </p:sp>
      <p:sp>
        <p:nvSpPr>
          <p:cNvPr id="3" name="Содержимое 2"/>
          <p:cNvSpPr>
            <a:spLocks noGrp="1"/>
          </p:cNvSpPr>
          <p:nvPr>
            <p:ph idx="1"/>
          </p:nvPr>
        </p:nvSpPr>
        <p:spPr>
          <a:xfrm>
            <a:off x="467544" y="2132856"/>
            <a:ext cx="8676456" cy="3993307"/>
          </a:xfrm>
        </p:spPr>
        <p:txBody>
          <a:bodyPr/>
          <a:lstStyle/>
          <a:p>
            <a:pPr>
              <a:buFontTx/>
              <a:buChar char="-"/>
            </a:pPr>
            <a:r>
              <a:rPr lang="ru-RU" sz="2400" dirty="0" smtClean="0">
                <a:solidFill>
                  <a:schemeClr val="bg1"/>
                </a:solidFill>
              </a:rPr>
              <a:t>визуальные осмотры, которые проводятся при поступлении обращений потребителей, при возникновении аварийных ситуаций и выявлении неисправностей;</a:t>
            </a:r>
          </a:p>
          <a:p>
            <a:pPr>
              <a:buFontTx/>
              <a:buChar char="-"/>
            </a:pPr>
            <a:r>
              <a:rPr lang="ru-RU" sz="2400" dirty="0" smtClean="0">
                <a:solidFill>
                  <a:schemeClr val="bg1"/>
                </a:solidFill>
              </a:rPr>
              <a:t> инструментальные (приемочные и др.) осмотры, которые проводятся при приемке капитально отремонтированных многоквартирных домов</a:t>
            </a:r>
          </a:p>
          <a:p>
            <a:pPr>
              <a:buFontTx/>
              <a:buChar char="-"/>
            </a:pPr>
            <a:r>
              <a:rPr lang="ru-RU" sz="2400" dirty="0" smtClean="0">
                <a:solidFill>
                  <a:schemeClr val="bg1"/>
                </a:solidFill>
              </a:rPr>
              <a:t>инструментальные осмотры, которые проводятся при смене формы управления и (или) управляющей организации и др.</a:t>
            </a:r>
            <a:endParaRPr lang="ru-RU" sz="2400" dirty="0">
              <a:solidFill>
                <a:schemeClr val="bg1"/>
              </a:solidFill>
            </a:endParaRPr>
          </a:p>
        </p:txBody>
      </p:sp>
    </p:spTree>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Picture 2" descr="http://1glavnaya.ru/d/458917/d/1(1).jpg"/>
          <p:cNvPicPr>
            <a:picLocks noChangeAspect="1" noChangeArrowheads="1"/>
          </p:cNvPicPr>
          <p:nvPr/>
        </p:nvPicPr>
        <p:blipFill>
          <a:blip r:embed="rId2" cstate="print"/>
          <a:srcRect l="6718" t="6934" r="6139" b="4201"/>
          <a:stretch>
            <a:fillRect/>
          </a:stretch>
        </p:blipFill>
        <p:spPr bwMode="auto">
          <a:xfrm>
            <a:off x="1619672" y="-171400"/>
            <a:ext cx="5473700" cy="7929563"/>
          </a:xfrm>
          <a:prstGeom prst="rect">
            <a:avLst/>
          </a:prstGeom>
          <a:noFill/>
          <a:ln w="9525">
            <a:noFill/>
            <a:miter lim="800000"/>
            <a:headEnd/>
            <a:tailEnd/>
          </a:ln>
        </p:spPr>
      </p:pic>
    </p:spTree>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pic>
        <p:nvPicPr>
          <p:cNvPr id="35843" name="Picture 3" descr="Контрольные шурфы"/>
          <p:cNvPicPr>
            <a:picLocks noChangeAspect="1" noChangeArrowheads="1"/>
          </p:cNvPicPr>
          <p:nvPr/>
        </p:nvPicPr>
        <p:blipFill>
          <a:blip r:embed="rId3" r:link="rId4" cstate="print"/>
          <a:srcRect/>
          <a:stretch>
            <a:fillRect/>
          </a:stretch>
        </p:blipFill>
        <p:spPr bwMode="auto">
          <a:xfrm>
            <a:off x="323850" y="981075"/>
            <a:ext cx="4319588" cy="3995738"/>
          </a:xfrm>
          <a:prstGeom prst="rect">
            <a:avLst/>
          </a:prstGeom>
          <a:noFill/>
          <a:ln w="9525">
            <a:noFill/>
            <a:miter lim="800000"/>
            <a:headEnd/>
            <a:tailEnd/>
          </a:ln>
        </p:spPr>
      </p:pic>
      <p:sp>
        <p:nvSpPr>
          <p:cNvPr id="35844" name="Rectangle 5"/>
          <p:cNvSpPr>
            <a:spLocks noChangeArrowheads="1"/>
          </p:cNvSpPr>
          <p:nvPr/>
        </p:nvSpPr>
        <p:spPr bwMode="auto">
          <a:xfrm>
            <a:off x="250825" y="4941888"/>
            <a:ext cx="9144000" cy="1322387"/>
          </a:xfrm>
          <a:prstGeom prst="rect">
            <a:avLst/>
          </a:prstGeom>
          <a:noFill/>
          <a:ln w="9525">
            <a:noFill/>
            <a:miter lim="800000"/>
            <a:headEnd/>
            <a:tailEnd/>
          </a:ln>
        </p:spPr>
        <p:txBody>
          <a:bodyPr anchor="ctr">
            <a:spAutoFit/>
          </a:bodyPr>
          <a:lstStyle/>
          <a:p>
            <a:pPr eaLnBrk="0" hangingPunct="0"/>
            <a:endParaRPr lang="ru-RU" sz="2000" dirty="0">
              <a:solidFill>
                <a:schemeClr val="bg1"/>
              </a:solidFill>
              <a:ea typeface="Calibri" pitchFamily="34" charset="0"/>
              <a:cs typeface="Times New Roman" pitchFamily="18" charset="0"/>
            </a:endParaRPr>
          </a:p>
          <a:p>
            <a:pPr eaLnBrk="0" hangingPunct="0"/>
            <a:r>
              <a:rPr lang="ru-RU" sz="2000" dirty="0">
                <a:solidFill>
                  <a:schemeClr val="bg1"/>
                </a:solidFill>
                <a:ea typeface="Calibri" pitchFamily="34" charset="0"/>
                <a:cs typeface="Times New Roman" pitchFamily="18" charset="0"/>
              </a:rPr>
              <a:t>Контрольные шурфы                             Определение наличия и состояния</a:t>
            </a:r>
          </a:p>
          <a:p>
            <a:pPr eaLnBrk="0" hangingPunct="0"/>
            <a:r>
              <a:rPr lang="ru-RU" sz="2000" dirty="0">
                <a:solidFill>
                  <a:schemeClr val="bg1"/>
                </a:solidFill>
                <a:ea typeface="Calibri" pitchFamily="34" charset="0"/>
                <a:cs typeface="Times New Roman" pitchFamily="18" charset="0"/>
              </a:rPr>
              <a:t>                                                                  защитной обработки деревянных</a:t>
            </a:r>
          </a:p>
          <a:p>
            <a:pPr eaLnBrk="0" hangingPunct="0"/>
            <a:r>
              <a:rPr lang="ru-RU" sz="2000" dirty="0">
                <a:solidFill>
                  <a:schemeClr val="bg1"/>
                </a:solidFill>
                <a:ea typeface="Calibri" pitchFamily="34" charset="0"/>
                <a:cs typeface="Times New Roman" pitchFamily="18" charset="0"/>
              </a:rPr>
              <a:t>                                                                   частей объектов  </a:t>
            </a:r>
          </a:p>
        </p:txBody>
      </p:sp>
      <p:pic>
        <p:nvPicPr>
          <p:cNvPr id="35845" name="Picture 6" descr="Определение наличия и состояния защитной обработки деревянных &#10;частей"/>
          <p:cNvPicPr>
            <a:picLocks noChangeAspect="1" noChangeArrowheads="1"/>
          </p:cNvPicPr>
          <p:nvPr/>
        </p:nvPicPr>
        <p:blipFill>
          <a:blip r:embed="rId5" cstate="print"/>
          <a:srcRect/>
          <a:stretch>
            <a:fillRect/>
          </a:stretch>
        </p:blipFill>
        <p:spPr bwMode="auto">
          <a:xfrm>
            <a:off x="4932363" y="981075"/>
            <a:ext cx="3816350" cy="403225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9"/>
          <p:cNvSpPr>
            <a:spLocks noChangeArrowheads="1"/>
          </p:cNvSpPr>
          <p:nvPr/>
        </p:nvSpPr>
        <p:spPr bwMode="auto">
          <a:xfrm>
            <a:off x="0" y="2659063"/>
            <a:ext cx="184150" cy="368300"/>
          </a:xfrm>
          <a:prstGeom prst="rect">
            <a:avLst/>
          </a:prstGeom>
          <a:noFill/>
          <a:ln w="9525">
            <a:noFill/>
            <a:miter lim="800000"/>
            <a:headEnd/>
            <a:tailEnd/>
          </a:ln>
        </p:spPr>
        <p:txBody>
          <a:bodyPr wrap="none" anchor="ctr">
            <a:spAutoFit/>
          </a:bodyPr>
          <a:lstStyle/>
          <a:p>
            <a:endParaRPr lang="ru-RU"/>
          </a:p>
        </p:txBody>
      </p:sp>
      <p:sp>
        <p:nvSpPr>
          <p:cNvPr id="1028" name="Rectangle 2"/>
          <p:cNvSpPr>
            <a:spLocks noChangeArrowheads="1"/>
          </p:cNvSpPr>
          <p:nvPr/>
        </p:nvSpPr>
        <p:spPr bwMode="auto">
          <a:xfrm>
            <a:off x="0" y="53975"/>
            <a:ext cx="73025" cy="349250"/>
          </a:xfrm>
          <a:prstGeom prst="rect">
            <a:avLst/>
          </a:prstGeom>
          <a:noFill/>
          <a:ln w="25400" cmpd="dbl" algn="ctr">
            <a:noFill/>
            <a:miter lim="800000"/>
            <a:headEnd/>
            <a:tailEnd/>
          </a:ln>
        </p:spPr>
        <p:txBody>
          <a:bodyPr wrap="none" lIns="36000" tIns="36000" rIns="36000" bIns="36000" anchor="ctr">
            <a:spAutoFit/>
          </a:bodyPr>
          <a:lstStyle/>
          <a:p>
            <a:endParaRPr lang="ru-RU"/>
          </a:p>
        </p:txBody>
      </p:sp>
      <p:graphicFrame>
        <p:nvGraphicFramePr>
          <p:cNvPr id="8" name="Таблица 7"/>
          <p:cNvGraphicFramePr>
            <a:graphicFrameLocks noGrp="1"/>
          </p:cNvGraphicFramePr>
          <p:nvPr/>
        </p:nvGraphicFramePr>
        <p:xfrm>
          <a:off x="549275" y="1071563"/>
          <a:ext cx="8110903" cy="4786314"/>
        </p:xfrm>
        <a:graphic>
          <a:graphicData uri="http://schemas.openxmlformats.org/drawingml/2006/table">
            <a:tbl>
              <a:tblPr/>
              <a:tblGrid>
                <a:gridCol w="589085"/>
                <a:gridCol w="1663211"/>
                <a:gridCol w="2051538"/>
                <a:gridCol w="1937238"/>
                <a:gridCol w="1869831"/>
              </a:tblGrid>
              <a:tr h="170973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mn-lt"/>
                          <a:cs typeface="Times New Roman" pitchFamily="18" charset="0"/>
                        </a:rPr>
                        <a:t>№ п.п.</a:t>
                      </a:r>
                      <a:endParaRPr kumimoji="0" lang="ru-RU" sz="1200" b="0" i="0" u="none" strike="noStrike" cap="none" normalizeH="0" baseline="0" dirty="0" smtClean="0">
                        <a:ln>
                          <a:noFill/>
                        </a:ln>
                        <a:solidFill>
                          <a:schemeClr val="tx1"/>
                        </a:solidFill>
                        <a:effectLst/>
                        <a:latin typeface="+mn-lt"/>
                        <a:cs typeface="Times New Roman" pitchFamily="18" charset="0"/>
                      </a:endParaRPr>
                    </a:p>
                  </a:txBody>
                  <a:tcPr marL="33411" marR="33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mn-lt"/>
                          <a:cs typeface="Times New Roman" pitchFamily="18" charset="0"/>
                        </a:rPr>
                        <a:t>Наименование поврежденного элемента и его расположение</a:t>
                      </a:r>
                      <a:endParaRPr kumimoji="0" lang="ru-RU" sz="1200" b="0" i="0" u="none" strike="noStrike" cap="none" normalizeH="0" baseline="0" dirty="0" smtClean="0">
                        <a:ln>
                          <a:noFill/>
                        </a:ln>
                        <a:solidFill>
                          <a:schemeClr val="tx1"/>
                        </a:solidFill>
                        <a:effectLst/>
                        <a:latin typeface="+mn-lt"/>
                        <a:cs typeface="Times New Roman" pitchFamily="18" charset="0"/>
                      </a:endParaRPr>
                    </a:p>
                  </a:txBody>
                  <a:tcPr marL="33411" marR="33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mn-lt"/>
                          <a:cs typeface="Times New Roman" pitchFamily="18" charset="0"/>
                        </a:rPr>
                        <a:t>Характер дефекта или повреждения, размер. (наиболее вероятная причина его образования)</a:t>
                      </a:r>
                      <a:endParaRPr kumimoji="0" lang="ru-RU" sz="1200" b="0" i="0" u="none" strike="noStrike" cap="none" normalizeH="0" baseline="0" dirty="0" smtClean="0">
                        <a:ln>
                          <a:noFill/>
                        </a:ln>
                        <a:solidFill>
                          <a:schemeClr val="tx1"/>
                        </a:solidFill>
                        <a:effectLst/>
                        <a:latin typeface="+mn-lt"/>
                        <a:cs typeface="Times New Roman" pitchFamily="18" charset="0"/>
                      </a:endParaRPr>
                    </a:p>
                  </a:txBody>
                  <a:tcPr marL="33411" marR="33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mn-lt"/>
                          <a:cs typeface="Times New Roman" pitchFamily="18" charset="0"/>
                        </a:rPr>
                        <a:t>Эскиз или ссылка на рисунок, фотографию</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33411" marR="33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mn-lt"/>
                          <a:cs typeface="Times New Roman" pitchFamily="18" charset="0"/>
                        </a:rPr>
                        <a:t>Категория технического состояния </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33411" marR="33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4131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mn-lt"/>
                          <a:cs typeface="Times New Roman" pitchFamily="18" charset="0"/>
                        </a:rPr>
                        <a:t>1</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33411" marR="334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mn-lt"/>
                          <a:cs typeface="Times New Roman" pitchFamily="18" charset="0"/>
                        </a:rPr>
                        <a:t>2</a:t>
                      </a:r>
                      <a:endParaRPr kumimoji="0" lang="ru-RU" sz="1200" b="0" i="0" u="none" strike="noStrike" cap="none" normalizeH="0" baseline="0" dirty="0" smtClean="0">
                        <a:ln>
                          <a:noFill/>
                        </a:ln>
                        <a:solidFill>
                          <a:schemeClr val="tx1"/>
                        </a:solidFill>
                        <a:effectLst/>
                        <a:latin typeface="+mn-lt"/>
                        <a:cs typeface="Times New Roman" pitchFamily="18" charset="0"/>
                      </a:endParaRPr>
                    </a:p>
                  </a:txBody>
                  <a:tcPr marL="33411" marR="334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mn-lt"/>
                          <a:cs typeface="Times New Roman" pitchFamily="18" charset="0"/>
                        </a:rPr>
                        <a:t>3</a:t>
                      </a:r>
                      <a:endParaRPr kumimoji="0" lang="ru-RU" sz="1200" b="0" i="0" u="none" strike="noStrike" cap="none" normalizeH="0" baseline="0" dirty="0" smtClean="0">
                        <a:ln>
                          <a:noFill/>
                        </a:ln>
                        <a:solidFill>
                          <a:schemeClr val="tx1"/>
                        </a:solidFill>
                        <a:effectLst/>
                        <a:latin typeface="+mn-lt"/>
                        <a:cs typeface="Times New Roman" pitchFamily="18" charset="0"/>
                      </a:endParaRPr>
                    </a:p>
                  </a:txBody>
                  <a:tcPr marL="33411" marR="334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mn-lt"/>
                          <a:cs typeface="Times New Roman" pitchFamily="18" charset="0"/>
                        </a:rPr>
                        <a:t>4</a:t>
                      </a:r>
                      <a:endParaRPr kumimoji="0" lang="ru-RU" sz="1200" b="0" i="0" u="none" strike="noStrike" cap="none" normalizeH="0" baseline="0" dirty="0" smtClean="0">
                        <a:ln>
                          <a:noFill/>
                        </a:ln>
                        <a:solidFill>
                          <a:schemeClr val="tx1"/>
                        </a:solidFill>
                        <a:effectLst/>
                        <a:latin typeface="+mn-lt"/>
                        <a:cs typeface="Times New Roman" pitchFamily="18" charset="0"/>
                      </a:endParaRPr>
                    </a:p>
                  </a:txBody>
                  <a:tcPr marL="33411" marR="334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mn-lt"/>
                          <a:cs typeface="Times New Roman" pitchFamily="18" charset="0"/>
                        </a:rPr>
                        <a:t>5</a:t>
                      </a:r>
                      <a:endParaRPr kumimoji="0" lang="ru-RU" sz="1200" b="0" i="0" u="none" strike="noStrike" cap="none" normalizeH="0" baseline="0" dirty="0" smtClean="0">
                        <a:ln>
                          <a:noFill/>
                        </a:ln>
                        <a:solidFill>
                          <a:schemeClr val="tx1"/>
                        </a:solidFill>
                        <a:effectLst/>
                        <a:latin typeface="+mn-lt"/>
                        <a:cs typeface="Times New Roman" pitchFamily="18" charset="0"/>
                      </a:endParaRPr>
                    </a:p>
                  </a:txBody>
                  <a:tcPr marL="33411" marR="334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025525">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mn-lt"/>
                          <a:cs typeface="Times New Roman" pitchFamily="18" charset="0"/>
                        </a:rPr>
                        <a:t>1</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33411" marR="334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mn-lt"/>
                          <a:cs typeface="Times New Roman" pitchFamily="18" charset="0"/>
                        </a:rPr>
                        <a:t>Участок стены в осях  А-Д,  на высоте 1 м </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33411" marR="334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mn-lt"/>
                          <a:cs typeface="Times New Roman" pitchFamily="18" charset="0"/>
                        </a:rPr>
                        <a:t>Осыпание штукатурки на площади S=2,8 м2</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33411" marR="334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mn-lt"/>
                          <a:cs typeface="Times New Roman" pitchFamily="18" charset="0"/>
                        </a:rPr>
                        <a:t>См. фото на рис. 1</a:t>
                      </a:r>
                      <a:endParaRPr kumimoji="0" lang="ru-RU" sz="1200" b="0" i="0" u="none" strike="noStrike" cap="none" normalizeH="0" baseline="0" dirty="0" smtClean="0">
                        <a:ln>
                          <a:noFill/>
                        </a:ln>
                        <a:solidFill>
                          <a:schemeClr val="tx1"/>
                        </a:solidFill>
                        <a:effectLst/>
                        <a:latin typeface="+mn-lt"/>
                        <a:cs typeface="Times New Roman" pitchFamily="18" charset="0"/>
                      </a:endParaRPr>
                    </a:p>
                  </a:txBody>
                  <a:tcPr marL="33411" marR="334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mn-lt"/>
                          <a:cs typeface="Times New Roman" pitchFamily="18" charset="0"/>
                        </a:rPr>
                        <a:t>Работоспособное</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33411" marR="334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709738">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mn-lt"/>
                          <a:cs typeface="Times New Roman" pitchFamily="18" charset="0"/>
                        </a:rPr>
                        <a:t>2</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33411" marR="334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mn-lt"/>
                          <a:cs typeface="Times New Roman" pitchFamily="18" charset="0"/>
                        </a:rPr>
                        <a:t>Плита покрытия  № 1 в осях "17" и "18"</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33411" marR="334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mn-lt"/>
                          <a:cs typeface="Times New Roman" pitchFamily="18" charset="0"/>
                        </a:rPr>
                        <a:t>Следы интенсивного замачивания продольных ребер всех плит покрытия</a:t>
                      </a:r>
                      <a:endParaRPr kumimoji="0" lang="ru-RU" sz="1200" b="0" i="0" u="none" strike="noStrike" cap="none" normalizeH="0" baseline="0" dirty="0" smtClean="0">
                        <a:ln>
                          <a:noFill/>
                        </a:ln>
                        <a:solidFill>
                          <a:schemeClr val="tx1"/>
                        </a:solidFill>
                        <a:effectLst/>
                        <a:latin typeface="+mn-lt"/>
                        <a:cs typeface="Times New Roman" pitchFamily="18" charset="0"/>
                      </a:endParaRPr>
                    </a:p>
                  </a:txBody>
                  <a:tcPr marL="33411" marR="334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mn-lt"/>
                        <a:cs typeface="Times New Roman" pitchFamily="18" charset="0"/>
                      </a:endParaRPr>
                    </a:p>
                  </a:txBody>
                  <a:tcPr marL="33411" marR="334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mn-lt"/>
                          <a:cs typeface="Times New Roman" pitchFamily="18" charset="0"/>
                        </a:rPr>
                        <a:t>Работоспособное</a:t>
                      </a:r>
                      <a:endParaRPr kumimoji="0" lang="ru-RU" sz="1200" b="0" i="0" u="none" strike="noStrike" cap="none" normalizeH="0" baseline="0" dirty="0" smtClean="0">
                        <a:ln>
                          <a:noFill/>
                        </a:ln>
                        <a:solidFill>
                          <a:schemeClr val="tx1"/>
                        </a:solidFill>
                        <a:effectLst/>
                        <a:latin typeface="+mn-lt"/>
                        <a:cs typeface="Times New Roman" pitchFamily="18" charset="0"/>
                      </a:endParaRPr>
                    </a:p>
                  </a:txBody>
                  <a:tcPr marL="33411" marR="334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1061" name="Rectangle 2"/>
          <p:cNvSpPr>
            <a:spLocks noChangeArrowheads="1"/>
          </p:cNvSpPr>
          <p:nvPr/>
        </p:nvSpPr>
        <p:spPr bwMode="auto">
          <a:xfrm>
            <a:off x="0" y="46250"/>
            <a:ext cx="9144000" cy="934478"/>
          </a:xfrm>
          <a:prstGeom prst="rect">
            <a:avLst/>
          </a:prstGeom>
          <a:noFill/>
          <a:ln w="25400" cmpd="dbl" algn="ctr">
            <a:noFill/>
            <a:miter lim="800000"/>
            <a:headEnd/>
            <a:tailEnd/>
          </a:ln>
        </p:spPr>
        <p:txBody>
          <a:bodyPr lIns="36000" tIns="36000" rIns="36000" bIns="36000" anchor="ctr">
            <a:spAutoFit/>
          </a:bodyPr>
          <a:lstStyle/>
          <a:p>
            <a:pPr algn="ctr" eaLnBrk="0" hangingPunct="0"/>
            <a:r>
              <a:rPr lang="ru-RU" sz="2800" dirty="0">
                <a:solidFill>
                  <a:schemeClr val="bg1"/>
                </a:solidFill>
                <a:cs typeface="Times New Roman" pitchFamily="18" charset="0"/>
              </a:rPr>
              <a:t>Ведомость дефектов и повреждений</a:t>
            </a:r>
            <a:endParaRPr lang="ru-RU" sz="2800" dirty="0">
              <a:solidFill>
                <a:schemeClr val="bg1"/>
              </a:solidFill>
            </a:endParaRPr>
          </a:p>
          <a:p>
            <a:pPr algn="ctr" eaLnBrk="0" hangingPunct="0"/>
            <a:r>
              <a:rPr lang="ru-RU" sz="2800" dirty="0">
                <a:solidFill>
                  <a:schemeClr val="bg1"/>
                </a:solidFill>
                <a:cs typeface="Times New Roman" pitchFamily="18" charset="0"/>
              </a:rPr>
              <a:t>(наименование и адрес объекта)</a:t>
            </a:r>
            <a:endParaRPr lang="ru-RU" sz="2800" dirty="0">
              <a:solidFill>
                <a:schemeClr val="bg1"/>
              </a:solidFill>
            </a:endParaRPr>
          </a:p>
        </p:txBody>
      </p:sp>
      <p:graphicFrame>
        <p:nvGraphicFramePr>
          <p:cNvPr id="1026" name="Object 1"/>
          <p:cNvGraphicFramePr>
            <a:graphicFrameLocks noChangeAspect="1"/>
          </p:cNvGraphicFramePr>
          <p:nvPr/>
        </p:nvGraphicFramePr>
        <p:xfrm>
          <a:off x="4902200" y="4500563"/>
          <a:ext cx="1774825" cy="1000125"/>
        </p:xfrm>
        <a:graphic>
          <a:graphicData uri="http://schemas.openxmlformats.org/presentationml/2006/ole">
            <p:oleObj spid="_x0000_s46082" name="Точечный рисунок" r:id="rId4" imgW="7287642" imgH="2742857" progId="PBrush">
              <p:embed/>
            </p:oleObj>
          </a:graphicData>
        </a:graphic>
      </p:graphicFrame>
    </p:spTree>
  </p:cSld>
  <p:clrMapOvr>
    <a:masterClrMapping/>
  </p:clrMapOvr>
  <p:transition spd="med" advTm="500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Заголовок 1"/>
          <p:cNvSpPr>
            <a:spLocks noGrp="1"/>
          </p:cNvSpPr>
          <p:nvPr>
            <p:ph type="title"/>
          </p:nvPr>
        </p:nvSpPr>
        <p:spPr/>
        <p:txBody>
          <a:bodyPr/>
          <a:lstStyle/>
          <a:p>
            <a:pPr>
              <a:defRPr/>
            </a:pPr>
            <a:endParaRPr lang="ru-RU" smtClean="0"/>
          </a:p>
        </p:txBody>
      </p:sp>
      <p:pic>
        <p:nvPicPr>
          <p:cNvPr id="36867" name="Picture 2" descr="G:\Эксплуатация\3.jpg"/>
          <p:cNvPicPr>
            <a:picLocks noChangeAspect="1" noChangeArrowheads="1"/>
          </p:cNvPicPr>
          <p:nvPr/>
        </p:nvPicPr>
        <p:blipFill>
          <a:blip r:embed="rId2" cstate="print"/>
          <a:srcRect r="45171" b="29671"/>
          <a:stretch>
            <a:fillRect/>
          </a:stretch>
        </p:blipFill>
        <p:spPr bwMode="auto">
          <a:xfrm>
            <a:off x="0" y="0"/>
            <a:ext cx="9144000" cy="6754813"/>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9"/>
          <p:cNvSpPr>
            <a:spLocks noChangeArrowheads="1"/>
          </p:cNvSpPr>
          <p:nvPr/>
        </p:nvSpPr>
        <p:spPr bwMode="auto">
          <a:xfrm>
            <a:off x="0" y="2659063"/>
            <a:ext cx="184150" cy="368300"/>
          </a:xfrm>
          <a:prstGeom prst="rect">
            <a:avLst/>
          </a:prstGeom>
          <a:noFill/>
          <a:ln w="9525">
            <a:noFill/>
            <a:miter lim="800000"/>
            <a:headEnd/>
            <a:tailEnd/>
          </a:ln>
        </p:spPr>
        <p:txBody>
          <a:bodyPr wrap="none" anchor="ctr">
            <a:spAutoFit/>
          </a:bodyPr>
          <a:lstStyle/>
          <a:p>
            <a:endParaRPr lang="ru-RU"/>
          </a:p>
        </p:txBody>
      </p:sp>
      <p:sp>
        <p:nvSpPr>
          <p:cNvPr id="38915" name="Rectangle 2"/>
          <p:cNvSpPr>
            <a:spLocks noChangeArrowheads="1"/>
          </p:cNvSpPr>
          <p:nvPr/>
        </p:nvSpPr>
        <p:spPr bwMode="auto">
          <a:xfrm>
            <a:off x="0" y="-285750"/>
            <a:ext cx="9144000" cy="688975"/>
          </a:xfrm>
          <a:prstGeom prst="rect">
            <a:avLst/>
          </a:prstGeom>
          <a:noFill/>
          <a:ln w="25400" cmpd="dbl" algn="ctr">
            <a:noFill/>
            <a:miter lim="800000"/>
            <a:headEnd/>
            <a:tailEnd/>
          </a:ln>
        </p:spPr>
        <p:txBody>
          <a:bodyPr lIns="36000" tIns="36000" rIns="36000" bIns="36000" anchor="ctr">
            <a:spAutoFit/>
          </a:bodyPr>
          <a:lstStyle/>
          <a:p>
            <a:r>
              <a:rPr lang="ru-RU" sz="2000" dirty="0">
                <a:solidFill>
                  <a:schemeClr val="bg1"/>
                </a:solidFill>
              </a:rPr>
              <a:t> </a:t>
            </a:r>
          </a:p>
          <a:p>
            <a:pPr algn="ctr"/>
            <a:r>
              <a:rPr lang="ru-RU" sz="2000" dirty="0">
                <a:solidFill>
                  <a:schemeClr val="bg1"/>
                </a:solidFill>
              </a:rPr>
              <a:t>Пример оформления карт дефектов и повреждений</a:t>
            </a:r>
          </a:p>
        </p:txBody>
      </p:sp>
      <p:sp>
        <p:nvSpPr>
          <p:cNvPr id="38916" name="Rectangle 4"/>
          <p:cNvSpPr>
            <a:spLocks noChangeArrowheads="1"/>
          </p:cNvSpPr>
          <p:nvPr/>
        </p:nvSpPr>
        <p:spPr bwMode="auto">
          <a:xfrm>
            <a:off x="0" y="-174625"/>
            <a:ext cx="73025" cy="349250"/>
          </a:xfrm>
          <a:prstGeom prst="rect">
            <a:avLst/>
          </a:prstGeom>
          <a:noFill/>
          <a:ln w="25400" cmpd="dbl" algn="ctr">
            <a:noFill/>
            <a:miter lim="800000"/>
            <a:headEnd/>
            <a:tailEnd/>
          </a:ln>
        </p:spPr>
        <p:txBody>
          <a:bodyPr wrap="none" lIns="36000" tIns="36000" rIns="36000" bIns="36000" anchor="ctr">
            <a:spAutoFit/>
          </a:bodyPr>
          <a:lstStyle/>
          <a:p>
            <a:endParaRPr lang="ru-RU"/>
          </a:p>
        </p:txBody>
      </p:sp>
      <p:pic>
        <p:nvPicPr>
          <p:cNvPr id="38917" name="Picture 5"/>
          <p:cNvPicPr>
            <a:picLocks noChangeAspect="1" noChangeArrowheads="1"/>
          </p:cNvPicPr>
          <p:nvPr/>
        </p:nvPicPr>
        <p:blipFill>
          <a:blip r:embed="rId3" cstate="print"/>
          <a:srcRect/>
          <a:stretch>
            <a:fillRect/>
          </a:stretch>
        </p:blipFill>
        <p:spPr bwMode="auto">
          <a:xfrm>
            <a:off x="153988" y="385763"/>
            <a:ext cx="8789987" cy="6329362"/>
          </a:xfrm>
          <a:prstGeom prst="rect">
            <a:avLst/>
          </a:prstGeom>
          <a:noFill/>
          <a:ln w="25400" cmpd="dbl" algn="ctr">
            <a:noFill/>
            <a:miter lim="800000"/>
            <a:headEnd/>
            <a:tailEnd/>
          </a:ln>
        </p:spPr>
      </p:pic>
    </p:spTree>
  </p:cSld>
  <p:clrMapOvr>
    <a:masterClrMapping/>
  </p:clrMapOvr>
  <p:transition spd="med" advTm="500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200" dirty="0" smtClean="0">
                <a:solidFill>
                  <a:schemeClr val="bg1"/>
                </a:solidFill>
                <a:latin typeface="+mj-lt"/>
                <a:ea typeface="+mj-ea"/>
                <a:cs typeface="+mj-cs"/>
              </a:rPr>
              <a:t>Перечень технической и иной документации на многоквартирный дом</a:t>
            </a:r>
            <a:br>
              <a:rPr lang="ru-RU" sz="3200" dirty="0" smtClean="0">
                <a:solidFill>
                  <a:schemeClr val="bg1"/>
                </a:solidFill>
                <a:latin typeface="+mj-lt"/>
                <a:ea typeface="+mj-ea"/>
                <a:cs typeface="+mj-cs"/>
              </a:rPr>
            </a:br>
            <a:endParaRPr lang="ru-RU" sz="3200" dirty="0">
              <a:solidFill>
                <a:schemeClr val="bg1"/>
              </a:solidFill>
            </a:endParaRPr>
          </a:p>
        </p:txBody>
      </p:sp>
      <p:graphicFrame>
        <p:nvGraphicFramePr>
          <p:cNvPr id="4" name="Таблица 3"/>
          <p:cNvGraphicFramePr>
            <a:graphicFrameLocks noGrp="1"/>
          </p:cNvGraphicFramePr>
          <p:nvPr/>
        </p:nvGraphicFramePr>
        <p:xfrm>
          <a:off x="251520" y="1124744"/>
          <a:ext cx="8712968" cy="5710642"/>
        </p:xfrm>
        <a:graphic>
          <a:graphicData uri="http://schemas.openxmlformats.org/drawingml/2006/table">
            <a:tbl>
              <a:tblPr/>
              <a:tblGrid>
                <a:gridCol w="648072"/>
                <a:gridCol w="8064896"/>
              </a:tblGrid>
              <a:tr h="432048">
                <a:tc>
                  <a:txBody>
                    <a:bodyPr/>
                    <a:lstStyle/>
                    <a:p>
                      <a:pPr algn="ctr" fontAlgn="base"/>
                      <a:r>
                        <a:rPr lang="en-US" sz="1800" dirty="0">
                          <a:solidFill>
                            <a:schemeClr val="tx1"/>
                          </a:solidFill>
                        </a:rPr>
                        <a:t>N </a:t>
                      </a:r>
                      <a:r>
                        <a:rPr lang="ru-RU" sz="1800" dirty="0" err="1">
                          <a:solidFill>
                            <a:schemeClr val="tx1"/>
                          </a:solidFill>
                        </a:rPr>
                        <a:t>п</a:t>
                      </a:r>
                      <a:r>
                        <a:rPr lang="ru-RU" sz="1800" dirty="0">
                          <a:solidFill>
                            <a:schemeClr val="tx1"/>
                          </a:solidFill>
                        </a:rPr>
                        <a:t>/</a:t>
                      </a:r>
                      <a:r>
                        <a:rPr lang="ru-RU" sz="1800" dirty="0" err="1">
                          <a:solidFill>
                            <a:schemeClr val="tx1"/>
                          </a:solidFill>
                        </a:rPr>
                        <a:t>п</a:t>
                      </a:r>
                      <a:endParaRPr lang="ru-RU" sz="1800"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algn="ctr" fontAlgn="base"/>
                      <a:r>
                        <a:rPr lang="ru-RU" sz="1800" dirty="0">
                          <a:solidFill>
                            <a:schemeClr val="tx1"/>
                          </a:solidFill>
                        </a:rPr>
                        <a:t>Наименование </a:t>
                      </a:r>
                      <a:r>
                        <a:rPr lang="ru-RU" sz="1800" dirty="0" smtClean="0">
                          <a:solidFill>
                            <a:schemeClr val="tx1"/>
                          </a:solidFill>
                        </a:rPr>
                        <a:t>документа</a:t>
                      </a:r>
                      <a:endParaRPr lang="ru-RU" sz="1800"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288032">
                <a:tc gridSpan="2">
                  <a:txBody>
                    <a:bodyPr/>
                    <a:lstStyle/>
                    <a:p>
                      <a:pPr algn="ctr" fontAlgn="base"/>
                      <a:r>
                        <a:rPr lang="ru-RU" sz="1800" b="1" dirty="0">
                          <a:solidFill>
                            <a:schemeClr val="tx1"/>
                          </a:solidFill>
                        </a:rPr>
                        <a:t>II. Иные документы, связанные с управлением многоквартирным </a:t>
                      </a:r>
                      <a:r>
                        <a:rPr lang="ru-RU" sz="1800" b="1" dirty="0" smtClean="0">
                          <a:solidFill>
                            <a:schemeClr val="tx1"/>
                          </a:solidFill>
                        </a:rPr>
                        <a:t>домом</a:t>
                      </a:r>
                      <a:endParaRPr lang="ru-RU" sz="1800" b="1"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hMerge="1">
                  <a:txBody>
                    <a:bodyPr/>
                    <a:lstStyle/>
                    <a:p>
                      <a:endParaRPr lang="ru-RU"/>
                    </a:p>
                  </a:txBody>
                  <a:tcPr/>
                </a:tc>
              </a:tr>
              <a:tr h="894822">
                <a:tc>
                  <a:txBody>
                    <a:bodyPr/>
                    <a:lstStyle/>
                    <a:p>
                      <a:pPr algn="ctr" fontAlgn="base"/>
                      <a:r>
                        <a:rPr lang="ru-RU" sz="1800">
                          <a:solidFill>
                            <a:schemeClr val="tx1"/>
                          </a:solidFill>
                        </a:rPr>
                        <a:t>1</a:t>
                      </a: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fontAlgn="base"/>
                      <a:r>
                        <a:rPr lang="ru-RU" sz="1800" dirty="0">
                          <a:solidFill>
                            <a:schemeClr val="tx1"/>
                          </a:solidFill>
                        </a:rPr>
                        <a:t>Копия кадастрового плана (карты) земельного участка, удостоверенная органом, осуществляющим деятельность по ведению государственного земельного </a:t>
                      </a:r>
                      <a:r>
                        <a:rPr lang="ru-RU" sz="1800" dirty="0" smtClean="0">
                          <a:solidFill>
                            <a:schemeClr val="tx1"/>
                          </a:solidFill>
                        </a:rPr>
                        <a:t>кадастра</a:t>
                      </a:r>
                      <a:endParaRPr lang="ru-RU" sz="1800"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883196">
                <a:tc>
                  <a:txBody>
                    <a:bodyPr/>
                    <a:lstStyle/>
                    <a:p>
                      <a:pPr algn="ctr" fontAlgn="base"/>
                      <a:r>
                        <a:rPr lang="ru-RU" sz="1800">
                          <a:solidFill>
                            <a:schemeClr val="tx1"/>
                          </a:solidFill>
                        </a:rPr>
                        <a:t>2</a:t>
                      </a: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fontAlgn="base"/>
                      <a:r>
                        <a:rPr lang="ru-RU" sz="1800" dirty="0">
                          <a:solidFill>
                            <a:schemeClr val="tx1"/>
                          </a:solidFill>
                        </a:rPr>
                        <a:t>Выписка из Единого государственного реестра прав, содержащая сведения о зарегистрированных правах на объекты недвижимости, являющиеся общим </a:t>
                      </a:r>
                      <a:r>
                        <a:rPr lang="ru-RU" sz="1800" dirty="0" smtClean="0">
                          <a:solidFill>
                            <a:schemeClr val="tx1"/>
                          </a:solidFill>
                        </a:rPr>
                        <a:t>имуществом</a:t>
                      </a:r>
                      <a:endParaRPr lang="ru-RU" sz="1800"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598246">
                <a:tc>
                  <a:txBody>
                    <a:bodyPr/>
                    <a:lstStyle/>
                    <a:p>
                      <a:pPr algn="ctr" fontAlgn="base"/>
                      <a:r>
                        <a:rPr lang="ru-RU" sz="1800">
                          <a:solidFill>
                            <a:schemeClr val="tx1"/>
                          </a:solidFill>
                        </a:rPr>
                        <a:t>3</a:t>
                      </a: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fontAlgn="base"/>
                      <a:r>
                        <a:rPr lang="ru-RU" sz="1800" dirty="0">
                          <a:solidFill>
                            <a:schemeClr val="tx1"/>
                          </a:solidFill>
                        </a:rPr>
                        <a:t>Копия Градостроительного плана земельного участка, заверенная уполномоченным органом местного </a:t>
                      </a:r>
                      <a:r>
                        <a:rPr lang="ru-RU" sz="1800" dirty="0" smtClean="0">
                          <a:solidFill>
                            <a:schemeClr val="tx1"/>
                          </a:solidFill>
                        </a:rPr>
                        <a:t>самоуправления</a:t>
                      </a:r>
                      <a:endParaRPr lang="ru-RU" sz="1800"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544488">
                <a:tc>
                  <a:txBody>
                    <a:bodyPr/>
                    <a:lstStyle/>
                    <a:p>
                      <a:pPr algn="ctr" fontAlgn="base"/>
                      <a:r>
                        <a:rPr lang="ru-RU" sz="1800">
                          <a:solidFill>
                            <a:schemeClr val="tx1"/>
                          </a:solidFill>
                        </a:rPr>
                        <a:t>4</a:t>
                      </a: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fontAlgn="base"/>
                      <a:r>
                        <a:rPr lang="ru-RU" sz="1800" dirty="0">
                          <a:solidFill>
                            <a:schemeClr val="tx1"/>
                          </a:solidFill>
                        </a:rPr>
                        <a:t>Документы, в которых указываются содержание и сфера действия сервитута или иных </a:t>
                      </a:r>
                      <a:r>
                        <a:rPr lang="ru-RU" sz="1800" dirty="0" smtClean="0">
                          <a:solidFill>
                            <a:schemeClr val="tx1"/>
                          </a:solidFill>
                        </a:rPr>
                        <a:t>обременений</a:t>
                      </a:r>
                      <a:endParaRPr lang="ru-RU" sz="1800"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307278">
                <a:tc>
                  <a:txBody>
                    <a:bodyPr/>
                    <a:lstStyle/>
                    <a:p>
                      <a:pPr algn="ctr" fontAlgn="base"/>
                      <a:r>
                        <a:rPr lang="ru-RU" sz="1800" dirty="0" smtClean="0">
                          <a:solidFill>
                            <a:schemeClr val="tx1"/>
                          </a:solidFill>
                        </a:rPr>
                        <a:t>5</a:t>
                      </a:r>
                      <a:endParaRPr lang="ru-RU" sz="1800"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fontAlgn="base"/>
                      <a:r>
                        <a:rPr lang="ru-RU" sz="1800" dirty="0">
                          <a:solidFill>
                            <a:schemeClr val="tx1"/>
                          </a:solidFill>
                        </a:rPr>
                        <a:t>Акт приемки в эксплуатацию отдельных элементов общего имущества </a:t>
                      </a: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308660">
                <a:tc>
                  <a:txBody>
                    <a:bodyPr/>
                    <a:lstStyle/>
                    <a:p>
                      <a:pPr algn="ctr" fontAlgn="base"/>
                      <a:r>
                        <a:rPr lang="ru-RU" sz="1800" dirty="0" smtClean="0">
                          <a:solidFill>
                            <a:schemeClr val="tx1"/>
                          </a:solidFill>
                        </a:rPr>
                        <a:t>6</a:t>
                      </a:r>
                      <a:endParaRPr lang="ru-RU" sz="1800"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fontAlgn="base"/>
                      <a:r>
                        <a:rPr lang="ru-RU" sz="1800" dirty="0">
                          <a:solidFill>
                            <a:schemeClr val="tx1"/>
                          </a:solidFill>
                        </a:rPr>
                        <a:t>Акты освидетельствования скрытых работ</a:t>
                      </a: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327906">
                <a:tc>
                  <a:txBody>
                    <a:bodyPr/>
                    <a:lstStyle/>
                    <a:p>
                      <a:pPr algn="ctr" fontAlgn="base"/>
                      <a:r>
                        <a:rPr lang="ru-RU" sz="1800" dirty="0" smtClean="0">
                          <a:solidFill>
                            <a:schemeClr val="tx1"/>
                          </a:solidFill>
                        </a:rPr>
                        <a:t>7</a:t>
                      </a:r>
                      <a:endParaRPr lang="ru-RU" sz="1800"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fontAlgn="base"/>
                      <a:r>
                        <a:rPr lang="ru-RU" sz="1800" dirty="0">
                          <a:solidFill>
                            <a:schemeClr val="tx1"/>
                          </a:solidFill>
                        </a:rPr>
                        <a:t>Протокол измерения шума и вибрации</a:t>
                      </a: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553818">
                <a:tc>
                  <a:txBody>
                    <a:bodyPr/>
                    <a:lstStyle/>
                    <a:p>
                      <a:pPr algn="ctr" fontAlgn="base"/>
                      <a:r>
                        <a:rPr lang="ru-RU" sz="1800" dirty="0" smtClean="0">
                          <a:solidFill>
                            <a:schemeClr val="tx1"/>
                          </a:solidFill>
                        </a:rPr>
                        <a:t>8</a:t>
                      </a:r>
                      <a:endParaRPr lang="ru-RU" sz="1800"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fontAlgn="base"/>
                      <a:r>
                        <a:rPr lang="ru-RU" sz="1800">
                          <a:solidFill>
                            <a:schemeClr val="tx1"/>
                          </a:solidFill>
                        </a:rPr>
                        <a:t>Разрешение на присоединение мощности к сети ресурсоснабжающей организации</a:t>
                      </a: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553818">
                <a:tc>
                  <a:txBody>
                    <a:bodyPr/>
                    <a:lstStyle/>
                    <a:p>
                      <a:pPr algn="ctr" fontAlgn="base"/>
                      <a:r>
                        <a:rPr lang="ru-RU" sz="1800" dirty="0">
                          <a:solidFill>
                            <a:schemeClr val="tx1"/>
                          </a:solidFill>
                        </a:rPr>
                        <a:t>9</a:t>
                      </a:r>
                      <a:br>
                        <a:rPr lang="ru-RU" sz="1800" dirty="0">
                          <a:solidFill>
                            <a:schemeClr val="tx1"/>
                          </a:solidFill>
                        </a:rPr>
                      </a:br>
                      <a:endParaRPr lang="ru-RU" sz="1800"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fontAlgn="base"/>
                      <a:r>
                        <a:rPr lang="ru-RU" sz="1800" dirty="0">
                          <a:solidFill>
                            <a:schemeClr val="tx1"/>
                          </a:solidFill>
                        </a:rPr>
                        <a:t>Акты разграничения эксплуатационной ответственности коммунальных </a:t>
                      </a:r>
                      <a:r>
                        <a:rPr lang="ru-RU" sz="1800" dirty="0" smtClean="0">
                          <a:solidFill>
                            <a:schemeClr val="tx1"/>
                          </a:solidFill>
                        </a:rPr>
                        <a:t>сетей</a:t>
                      </a:r>
                      <a:endParaRPr lang="ru-RU" sz="1800"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bl>
          </a:graphicData>
        </a:graphic>
      </p:graphicFrame>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67944" y="0"/>
            <a:ext cx="4546848" cy="720080"/>
          </a:xfrm>
          <a:solidFill>
            <a:srgbClr val="FFFF00"/>
          </a:solidFill>
          <a:ln>
            <a:solidFill>
              <a:srgbClr val="FFFF00"/>
            </a:solidFill>
          </a:ln>
        </p:spPr>
        <p:txBody>
          <a:bodyPr/>
          <a:lstStyle/>
          <a:p>
            <a:r>
              <a:rPr lang="ru-RU" sz="4000" b="1" kern="1200" dirty="0" smtClean="0">
                <a:solidFill>
                  <a:schemeClr val="tx1"/>
                </a:solidFill>
                <a:latin typeface="+mn-lt"/>
                <a:ea typeface="+mn-ea"/>
                <a:cs typeface="+mn-cs"/>
              </a:rPr>
              <a:t>Участники ЖКХ</a:t>
            </a:r>
          </a:p>
        </p:txBody>
      </p:sp>
      <p:sp>
        <p:nvSpPr>
          <p:cNvPr id="5" name="TextBox 4"/>
          <p:cNvSpPr txBox="1"/>
          <p:nvPr/>
        </p:nvSpPr>
        <p:spPr>
          <a:xfrm>
            <a:off x="251520" y="2708920"/>
            <a:ext cx="7488832" cy="1477328"/>
          </a:xfrm>
          <a:prstGeom prst="rect">
            <a:avLst/>
          </a:prstGeom>
          <a:solidFill>
            <a:schemeClr val="bg1"/>
          </a:solidFill>
          <a:ln w="57150">
            <a:solidFill>
              <a:srgbClr val="FFFF00"/>
            </a:solidFill>
          </a:ln>
        </p:spPr>
        <p:txBody>
          <a:bodyPr wrap="square" rtlCol="0">
            <a:spAutoFit/>
          </a:bodyPr>
          <a:lstStyle/>
          <a:p>
            <a:pPr>
              <a:spcBef>
                <a:spcPts val="600"/>
              </a:spcBef>
              <a:spcAft>
                <a:spcPts val="600"/>
              </a:spcAft>
              <a:buFont typeface="Wingdings" pitchFamily="2" charset="2"/>
              <a:buChar char="ü"/>
            </a:pPr>
            <a:r>
              <a:rPr lang="ru-RU" sz="2000" dirty="0" smtClean="0"/>
              <a:t>совместно отвечают за соблюдение субъектами ЖКХ установленных российским законодательством норм. </a:t>
            </a:r>
          </a:p>
          <a:p>
            <a:pPr>
              <a:spcBef>
                <a:spcPts val="600"/>
              </a:spcBef>
              <a:spcAft>
                <a:spcPts val="600"/>
              </a:spcAft>
              <a:buFont typeface="Wingdings" pitchFamily="2" charset="2"/>
              <a:buChar char="ü"/>
            </a:pPr>
            <a:r>
              <a:rPr lang="ru-RU" sz="2000" dirty="0" smtClean="0"/>
              <a:t> создают условия, которые стимулируют существование эффективного жилищно-коммунального хозяйства. </a:t>
            </a:r>
            <a:endParaRPr lang="ru-RU" sz="2000" dirty="0"/>
          </a:p>
        </p:txBody>
      </p:sp>
      <p:sp>
        <p:nvSpPr>
          <p:cNvPr id="11" name="TextBox 10"/>
          <p:cNvSpPr txBox="1"/>
          <p:nvPr/>
        </p:nvSpPr>
        <p:spPr>
          <a:xfrm>
            <a:off x="251520" y="1124744"/>
            <a:ext cx="6552728" cy="1569660"/>
          </a:xfrm>
          <a:prstGeom prst="rect">
            <a:avLst/>
          </a:prstGeom>
          <a:solidFill>
            <a:srgbClr val="FFFF00"/>
          </a:solidFill>
          <a:ln w="76200">
            <a:solidFill>
              <a:srgbClr val="FFFF00"/>
            </a:solidFill>
          </a:ln>
        </p:spPr>
        <p:txBody>
          <a:bodyPr wrap="square" rtlCol="0">
            <a:spAutoFit/>
          </a:bodyPr>
          <a:lstStyle/>
          <a:p>
            <a:r>
              <a:rPr lang="ru-RU" sz="2400" b="1" dirty="0" smtClean="0"/>
              <a:t>Органы государственной власти РФ, субъектов РФ, </a:t>
            </a:r>
          </a:p>
          <a:p>
            <a:r>
              <a:rPr lang="ru-RU" sz="2400" b="1" dirty="0" smtClean="0"/>
              <a:t>а также органы местного самоуправления </a:t>
            </a:r>
            <a:endParaRPr lang="ru-RU" sz="1600" b="1" dirty="0"/>
          </a:p>
        </p:txBody>
      </p:sp>
    </p:spTree>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Содержимое 2"/>
          <p:cNvSpPr>
            <a:spLocks noGrp="1"/>
          </p:cNvSpPr>
          <p:nvPr>
            <p:ph idx="1"/>
          </p:nvPr>
        </p:nvSpPr>
        <p:spPr/>
        <p:txBody>
          <a:bodyPr/>
          <a:lstStyle/>
          <a:p>
            <a:pPr eaLnBrk="1" hangingPunct="1"/>
            <a:endParaRPr lang="ru-RU" smtClean="0"/>
          </a:p>
        </p:txBody>
      </p:sp>
      <p:pic>
        <p:nvPicPr>
          <p:cNvPr id="61443" name="Рисунок 3" descr="http://ok-t.ru/studopediaru/baza6/3717962072700.files/image005.jpg"/>
          <p:cNvPicPr>
            <a:picLocks noChangeAspect="1" noChangeArrowheads="1"/>
          </p:cNvPicPr>
          <p:nvPr/>
        </p:nvPicPr>
        <p:blipFill>
          <a:blip r:embed="rId2" cstate="print"/>
          <a:srcRect/>
          <a:stretch>
            <a:fillRect/>
          </a:stretch>
        </p:blipFill>
        <p:spPr bwMode="auto">
          <a:xfrm>
            <a:off x="0" y="548680"/>
            <a:ext cx="9144000" cy="5599113"/>
          </a:xfrm>
          <a:prstGeom prst="rect">
            <a:avLst/>
          </a:prstGeom>
          <a:noFill/>
          <a:ln w="9525">
            <a:noFill/>
            <a:miter lim="800000"/>
            <a:headEnd/>
            <a:tailEnd/>
          </a:ln>
        </p:spPr>
      </p:pic>
    </p:spTree>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200" dirty="0" smtClean="0">
                <a:solidFill>
                  <a:schemeClr val="bg1"/>
                </a:solidFill>
                <a:latin typeface="+mj-lt"/>
                <a:ea typeface="+mj-ea"/>
                <a:cs typeface="+mj-cs"/>
              </a:rPr>
              <a:t>Перечень технической и иной документации на многоквартирный дом</a:t>
            </a:r>
            <a:br>
              <a:rPr lang="ru-RU" sz="3200" dirty="0" smtClean="0">
                <a:solidFill>
                  <a:schemeClr val="bg1"/>
                </a:solidFill>
                <a:latin typeface="+mj-lt"/>
                <a:ea typeface="+mj-ea"/>
                <a:cs typeface="+mj-cs"/>
              </a:rPr>
            </a:br>
            <a:endParaRPr lang="ru-RU" sz="3200" dirty="0">
              <a:solidFill>
                <a:schemeClr val="bg1"/>
              </a:solidFill>
            </a:endParaRPr>
          </a:p>
        </p:txBody>
      </p:sp>
      <p:graphicFrame>
        <p:nvGraphicFramePr>
          <p:cNvPr id="4" name="Таблица 3"/>
          <p:cNvGraphicFramePr>
            <a:graphicFrameLocks noGrp="1"/>
          </p:cNvGraphicFramePr>
          <p:nvPr/>
        </p:nvGraphicFramePr>
        <p:xfrm>
          <a:off x="251520" y="1124744"/>
          <a:ext cx="8712968" cy="5377986"/>
        </p:xfrm>
        <a:graphic>
          <a:graphicData uri="http://schemas.openxmlformats.org/drawingml/2006/table">
            <a:tbl>
              <a:tblPr/>
              <a:tblGrid>
                <a:gridCol w="648072"/>
                <a:gridCol w="8064896"/>
              </a:tblGrid>
              <a:tr h="432048">
                <a:tc>
                  <a:txBody>
                    <a:bodyPr/>
                    <a:lstStyle/>
                    <a:p>
                      <a:pPr algn="ctr" fontAlgn="base"/>
                      <a:r>
                        <a:rPr lang="en-US" sz="1800" dirty="0">
                          <a:solidFill>
                            <a:schemeClr val="tx1"/>
                          </a:solidFill>
                        </a:rPr>
                        <a:t>N </a:t>
                      </a:r>
                      <a:r>
                        <a:rPr lang="ru-RU" sz="1800" dirty="0" err="1">
                          <a:solidFill>
                            <a:schemeClr val="tx1"/>
                          </a:solidFill>
                        </a:rPr>
                        <a:t>п</a:t>
                      </a:r>
                      <a:r>
                        <a:rPr lang="ru-RU" sz="1800" dirty="0">
                          <a:solidFill>
                            <a:schemeClr val="tx1"/>
                          </a:solidFill>
                        </a:rPr>
                        <a:t>/</a:t>
                      </a:r>
                      <a:r>
                        <a:rPr lang="ru-RU" sz="1800" dirty="0" err="1">
                          <a:solidFill>
                            <a:schemeClr val="tx1"/>
                          </a:solidFill>
                        </a:rPr>
                        <a:t>п</a:t>
                      </a:r>
                      <a:endParaRPr lang="ru-RU" sz="1800"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algn="ctr" fontAlgn="base"/>
                      <a:r>
                        <a:rPr lang="ru-RU" sz="1800" dirty="0">
                          <a:solidFill>
                            <a:schemeClr val="tx1"/>
                          </a:solidFill>
                        </a:rPr>
                        <a:t>Наименование </a:t>
                      </a:r>
                      <a:r>
                        <a:rPr lang="ru-RU" sz="1800" dirty="0" smtClean="0">
                          <a:solidFill>
                            <a:schemeClr val="tx1"/>
                          </a:solidFill>
                        </a:rPr>
                        <a:t>документа</a:t>
                      </a:r>
                      <a:endParaRPr lang="ru-RU" sz="1800"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288032">
                <a:tc gridSpan="2">
                  <a:txBody>
                    <a:bodyPr/>
                    <a:lstStyle/>
                    <a:p>
                      <a:pPr algn="ctr" fontAlgn="base"/>
                      <a:r>
                        <a:rPr lang="ru-RU" sz="1800" b="1" dirty="0">
                          <a:solidFill>
                            <a:schemeClr val="tx1"/>
                          </a:solidFill>
                        </a:rPr>
                        <a:t>II. Иные документы, связанные с управлением многоквартирным </a:t>
                      </a:r>
                      <a:r>
                        <a:rPr lang="ru-RU" sz="1800" b="1" dirty="0" smtClean="0">
                          <a:solidFill>
                            <a:schemeClr val="tx1"/>
                          </a:solidFill>
                        </a:rPr>
                        <a:t>домом (продолжение)</a:t>
                      </a:r>
                      <a:endParaRPr lang="ru-RU" sz="1800" b="1" dirty="0">
                        <a:solidFill>
                          <a:schemeClr val="tx1"/>
                        </a:solidFill>
                      </a:endParaRPr>
                    </a:p>
                  </a:txBody>
                  <a:tcPr marL="8177" marR="8177" marT="4089" marB="40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hMerge="1">
                  <a:txBody>
                    <a:bodyPr/>
                    <a:lstStyle/>
                    <a:p>
                      <a:endParaRPr lang="ru-RU"/>
                    </a:p>
                  </a:txBody>
                  <a:tcPr/>
                </a:tc>
              </a:tr>
              <a:tr h="894822">
                <a:tc>
                  <a:txBody>
                    <a:bodyPr/>
                    <a:lstStyle/>
                    <a:p>
                      <a:pPr fontAlgn="base"/>
                      <a:r>
                        <a:rPr lang="ru-RU" dirty="0">
                          <a:solidFill>
                            <a:schemeClr val="tx1"/>
                          </a:solidFill>
                        </a:rPr>
                        <a:t/>
                      </a:r>
                      <a:br>
                        <a:rPr lang="ru-RU" dirty="0">
                          <a:solidFill>
                            <a:schemeClr val="tx1"/>
                          </a:solidFill>
                        </a:rPr>
                      </a:br>
                      <a:r>
                        <a:rPr lang="ru-RU" dirty="0" smtClean="0">
                          <a:solidFill>
                            <a:schemeClr val="tx1"/>
                          </a:solidFill>
                        </a:rPr>
                        <a:t>  10</a:t>
                      </a:r>
                      <a:endParaRPr lang="ru-RU" dirty="0">
                        <a:solidFill>
                          <a:schemeClr val="tx1"/>
                        </a:solidFill>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r>
                        <a:rPr lang="ru-RU" dirty="0" smtClean="0">
                          <a:solidFill>
                            <a:schemeClr val="tx1"/>
                          </a:solidFill>
                        </a:rPr>
                        <a:t>Паспорта на приборы учета, механическое, электрическое, санитарно-техническое и иное, обслуживающее более одного помещения в многоквартирном доме, оборудование</a:t>
                      </a:r>
                      <a:endParaRPr lang="ru-RU" dirty="0">
                        <a:solidFill>
                          <a:schemeClr val="tx1"/>
                        </a:solidFill>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883196">
                <a:tc>
                  <a:txBody>
                    <a:bodyPr/>
                    <a:lstStyle/>
                    <a:p>
                      <a:pPr algn="ctr" fontAlgn="base"/>
                      <a:r>
                        <a:rPr lang="ru-RU" dirty="0">
                          <a:solidFill>
                            <a:schemeClr val="tx1"/>
                          </a:solidFill>
                        </a:rPr>
                        <a:t>11</a:t>
                      </a:r>
                      <a:br>
                        <a:rPr lang="ru-RU" dirty="0">
                          <a:solidFill>
                            <a:schemeClr val="tx1"/>
                          </a:solidFill>
                        </a:rPr>
                      </a:br>
                      <a:endParaRPr lang="ru-RU" dirty="0">
                        <a:solidFill>
                          <a:schemeClr val="tx1"/>
                        </a:solidFill>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fontAlgn="base"/>
                      <a:r>
                        <a:rPr lang="ru-RU" dirty="0">
                          <a:solidFill>
                            <a:schemeClr val="tx1"/>
                          </a:solidFill>
                        </a:rPr>
                        <a:t>Письменные заявления и журналы заявок жителей, жалобы и предложения по вопросам качества содержания и ремонта общего имущества в многоквартирном доме и предоставления коммунальных </a:t>
                      </a:r>
                      <a:r>
                        <a:rPr lang="ru-RU" dirty="0" smtClean="0">
                          <a:solidFill>
                            <a:schemeClr val="tx1"/>
                          </a:solidFill>
                        </a:rPr>
                        <a:t>услуг</a:t>
                      </a:r>
                      <a:endParaRPr lang="ru-RU" dirty="0">
                        <a:solidFill>
                          <a:schemeClr val="tx1"/>
                        </a:solidFill>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598246">
                <a:tc>
                  <a:txBody>
                    <a:bodyPr/>
                    <a:lstStyle/>
                    <a:p>
                      <a:pPr algn="ctr" fontAlgn="base"/>
                      <a:r>
                        <a:rPr lang="ru-RU" dirty="0">
                          <a:solidFill>
                            <a:schemeClr val="tx1"/>
                          </a:solidFill>
                        </a:rPr>
                        <a:t>12</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fontAlgn="base"/>
                      <a:r>
                        <a:rPr lang="ru-RU" dirty="0">
                          <a:solidFill>
                            <a:schemeClr val="tx1"/>
                          </a:solidFill>
                        </a:rPr>
                        <a:t>Журналы (книги) учета заявлений, жалоб и предложений по вопросам качества содержания и ремонта общего имущества в Многоквартирном доме и предоставления коммунальных </a:t>
                      </a:r>
                      <a:r>
                        <a:rPr lang="ru-RU" dirty="0" smtClean="0">
                          <a:solidFill>
                            <a:schemeClr val="tx1"/>
                          </a:solidFill>
                        </a:rPr>
                        <a:t>услуг</a:t>
                      </a:r>
                      <a:endParaRPr lang="ru-RU" dirty="0">
                        <a:solidFill>
                          <a:schemeClr val="tx1"/>
                        </a:solidFill>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294848">
                <a:tc>
                  <a:txBody>
                    <a:bodyPr/>
                    <a:lstStyle/>
                    <a:p>
                      <a:pPr algn="ctr" fontAlgn="base"/>
                      <a:r>
                        <a:rPr lang="ru-RU" dirty="0">
                          <a:solidFill>
                            <a:schemeClr val="tx1"/>
                          </a:solidFill>
                        </a:rPr>
                        <a:t>13</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fontAlgn="base"/>
                      <a:r>
                        <a:rPr lang="ru-RU" dirty="0">
                          <a:solidFill>
                            <a:schemeClr val="tx1"/>
                          </a:solidFill>
                        </a:rPr>
                        <a:t>Копии предписаний контролирующих и надзорных </a:t>
                      </a:r>
                      <a:r>
                        <a:rPr lang="ru-RU" dirty="0" smtClean="0">
                          <a:solidFill>
                            <a:schemeClr val="tx1"/>
                          </a:solidFill>
                        </a:rPr>
                        <a:t>органов</a:t>
                      </a:r>
                      <a:endParaRPr lang="ru-RU" dirty="0">
                        <a:solidFill>
                          <a:schemeClr val="tx1"/>
                        </a:solidFill>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307278">
                <a:tc>
                  <a:txBody>
                    <a:bodyPr/>
                    <a:lstStyle/>
                    <a:p>
                      <a:pPr algn="ctr" fontAlgn="base"/>
                      <a:r>
                        <a:rPr lang="ru-RU" dirty="0">
                          <a:solidFill>
                            <a:schemeClr val="tx1"/>
                          </a:solidFill>
                        </a:rPr>
                        <a:t>14</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fontAlgn="base"/>
                      <a:r>
                        <a:rPr lang="ru-RU" dirty="0">
                          <a:solidFill>
                            <a:schemeClr val="tx1"/>
                          </a:solidFill>
                        </a:rPr>
                        <a:t>Протоколы измерения сопротивления </a:t>
                      </a:r>
                      <a:r>
                        <a:rPr lang="ru-RU" dirty="0" smtClean="0">
                          <a:solidFill>
                            <a:schemeClr val="tx1"/>
                          </a:solidFill>
                        </a:rPr>
                        <a:t>электропроводки</a:t>
                      </a:r>
                      <a:endParaRPr lang="ru-RU" dirty="0">
                        <a:solidFill>
                          <a:schemeClr val="tx1"/>
                        </a:solidFill>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r h="308660">
                <a:tc>
                  <a:txBody>
                    <a:bodyPr/>
                    <a:lstStyle/>
                    <a:p>
                      <a:pPr algn="ctr" fontAlgn="base"/>
                      <a:r>
                        <a:rPr lang="ru-RU" dirty="0">
                          <a:solidFill>
                            <a:schemeClr val="tx1"/>
                          </a:solidFill>
                        </a:rPr>
                        <a:t>15</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fontAlgn="base"/>
                      <a:r>
                        <a:rPr lang="ru-RU" dirty="0">
                          <a:solidFill>
                            <a:schemeClr val="tx1"/>
                          </a:solidFill>
                        </a:rPr>
                        <a:t>Иные связанные с управлением и содержанием многоквартирного дома документы</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r>
            </a:tbl>
          </a:graphicData>
        </a:graphic>
      </p:graphicFrame>
    </p:spTree>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23850" y="2565400"/>
            <a:ext cx="8569325" cy="719138"/>
          </a:xfrm>
        </p:spPr>
        <p:txBody>
          <a:bodyPr/>
          <a:lstStyle/>
          <a:p>
            <a:pPr eaLnBrk="1" hangingPunct="1">
              <a:defRPr/>
            </a:pPr>
            <a:r>
              <a:rPr lang="ru-RU" sz="3600" b="1" dirty="0">
                <a:solidFill>
                  <a:schemeClr val="bg1"/>
                </a:solidFill>
                <a:latin typeface="+mn-lt"/>
                <a:ea typeface="+mn-ea"/>
                <a:cs typeface="+mn-cs"/>
              </a:rPr>
              <a:t>ОПРЕДЕЛЕНИЕ СОСТАВА ОБЩЕГО ИМУЩЕСТВА </a:t>
            </a:r>
            <a:r>
              <a:rPr lang="ru-RU" sz="3600" b="1" dirty="0" smtClean="0">
                <a:solidFill>
                  <a:schemeClr val="bg1"/>
                </a:solidFill>
                <a:latin typeface="+mn-lt"/>
                <a:ea typeface="+mn-ea"/>
                <a:cs typeface="+mn-cs"/>
              </a:rPr>
              <a:t/>
            </a:r>
            <a:br>
              <a:rPr lang="ru-RU" sz="3600" b="1" dirty="0" smtClean="0">
                <a:solidFill>
                  <a:schemeClr val="bg1"/>
                </a:solidFill>
                <a:latin typeface="+mn-lt"/>
                <a:ea typeface="+mn-ea"/>
                <a:cs typeface="+mn-cs"/>
              </a:rPr>
            </a:br>
            <a:r>
              <a:rPr lang="ru-RU" sz="3600" b="1" dirty="0" smtClean="0">
                <a:solidFill>
                  <a:schemeClr val="bg1"/>
                </a:solidFill>
                <a:latin typeface="+mn-lt"/>
                <a:ea typeface="+mn-ea"/>
                <a:cs typeface="+mn-cs"/>
              </a:rPr>
              <a:t>В </a:t>
            </a:r>
            <a:r>
              <a:rPr lang="ru-RU" sz="3600" b="1" dirty="0">
                <a:solidFill>
                  <a:schemeClr val="bg1"/>
                </a:solidFill>
                <a:latin typeface="+mn-lt"/>
                <a:ea typeface="+mn-ea"/>
                <a:cs typeface="+mn-cs"/>
              </a:rPr>
              <a:t>МНОГОКВАРТИРНОМ ДОМЕ</a:t>
            </a:r>
            <a:br>
              <a:rPr lang="ru-RU" sz="3600" b="1" dirty="0">
                <a:solidFill>
                  <a:schemeClr val="bg1"/>
                </a:solidFill>
                <a:latin typeface="+mn-lt"/>
                <a:ea typeface="+mn-ea"/>
                <a:cs typeface="+mn-cs"/>
              </a:rPr>
            </a:br>
            <a:endParaRPr lang="ru-RU" sz="3600" b="1" dirty="0">
              <a:solidFill>
                <a:schemeClr val="bg1"/>
              </a:solidFill>
              <a:latin typeface="+mn-lt"/>
              <a:ea typeface="+mn-ea"/>
              <a:cs typeface="+mn-cs"/>
            </a:endParaRPr>
          </a:p>
        </p:txBody>
      </p:sp>
    </p:spTree>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5" name="Rectangle 3"/>
          <p:cNvSpPr>
            <a:spLocks noGrp="1" noChangeArrowheads="1"/>
          </p:cNvSpPr>
          <p:nvPr>
            <p:ph type="body" idx="1"/>
          </p:nvPr>
        </p:nvSpPr>
        <p:spPr>
          <a:xfrm>
            <a:off x="611188" y="1484313"/>
            <a:ext cx="8353425" cy="4249737"/>
          </a:xfrm>
        </p:spPr>
        <p:txBody>
          <a:bodyPr/>
          <a:lstStyle/>
          <a:p>
            <a:pPr marL="609600" indent="-609600" eaLnBrk="1" hangingPunct="1">
              <a:lnSpc>
                <a:spcPct val="80000"/>
              </a:lnSpc>
              <a:buFont typeface="Wingdings" pitchFamily="2" charset="2"/>
              <a:buNone/>
              <a:defRPr/>
            </a:pPr>
            <a:endParaRPr lang="ru-RU" sz="3600" b="1" dirty="0" smtClean="0">
              <a:effectLst>
                <a:outerShdw blurRad="38100" dist="38100" dir="2700000" algn="tl">
                  <a:srgbClr val="C0C0C0"/>
                </a:outerShdw>
              </a:effectLst>
            </a:endParaRPr>
          </a:p>
          <a:p>
            <a:pPr marL="609600" indent="-609600" eaLnBrk="1" hangingPunct="1">
              <a:lnSpc>
                <a:spcPct val="80000"/>
              </a:lnSpc>
              <a:buFont typeface="Wingdings" pitchFamily="2" charset="2"/>
              <a:buNone/>
              <a:defRPr/>
            </a:pPr>
            <a:endParaRPr lang="ru-RU" sz="1050" b="1" dirty="0" smtClean="0">
              <a:effectLst>
                <a:outerShdw blurRad="38100" dist="38100" dir="2700000" algn="tl">
                  <a:srgbClr val="C0C0C0"/>
                </a:outerShdw>
              </a:effectLst>
            </a:endParaRPr>
          </a:p>
          <a:p>
            <a:pPr marL="609600" indent="-609600" eaLnBrk="1" hangingPunct="1">
              <a:lnSpc>
                <a:spcPct val="80000"/>
              </a:lnSpc>
              <a:buFont typeface="Wingdings" pitchFamily="2" charset="2"/>
              <a:buNone/>
              <a:defRPr/>
            </a:pPr>
            <a:r>
              <a:rPr lang="ru-RU" sz="3600" b="1" dirty="0" smtClean="0">
                <a:effectLst>
                  <a:outerShdw blurRad="38100" dist="38100" dir="2700000" algn="tl">
                    <a:srgbClr val="C0C0C0"/>
                  </a:outerShdw>
                </a:effectLst>
              </a:rPr>
              <a:t>	</a:t>
            </a:r>
            <a:r>
              <a:rPr lang="ru-RU" b="1" kern="1200" dirty="0" smtClean="0">
                <a:solidFill>
                  <a:schemeClr val="bg1"/>
                </a:solidFill>
              </a:rPr>
              <a:t>Собственники помещений обязаны </a:t>
            </a:r>
            <a:r>
              <a:rPr lang="ru-RU" b="1" kern="1200" dirty="0" smtClean="0">
                <a:solidFill>
                  <a:srgbClr val="FFFF00"/>
                </a:solidFill>
              </a:rPr>
              <a:t>нести бремя расходов</a:t>
            </a:r>
            <a:r>
              <a:rPr lang="ru-RU" b="1" kern="1200" dirty="0" smtClean="0">
                <a:solidFill>
                  <a:schemeClr val="bg1"/>
                </a:solidFill>
              </a:rPr>
              <a:t> на содержание общего имущества </a:t>
            </a:r>
            <a:r>
              <a:rPr lang="ru-RU" b="1" kern="1200" dirty="0" smtClean="0">
                <a:solidFill>
                  <a:srgbClr val="FFFF00"/>
                </a:solidFill>
              </a:rPr>
              <a:t>соразмерно своим долям </a:t>
            </a:r>
            <a:r>
              <a:rPr lang="ru-RU" b="1" kern="1200" dirty="0" smtClean="0">
                <a:solidFill>
                  <a:schemeClr val="bg1"/>
                </a:solidFill>
              </a:rPr>
              <a:t>в праве общей собственности на это имущество</a:t>
            </a:r>
          </a:p>
          <a:p>
            <a:pPr marL="609600" indent="-609600" eaLnBrk="1" hangingPunct="1">
              <a:lnSpc>
                <a:spcPct val="80000"/>
              </a:lnSpc>
              <a:buFont typeface="Wingdings" pitchFamily="2" charset="2"/>
              <a:buNone/>
              <a:defRPr/>
            </a:pPr>
            <a:r>
              <a:rPr lang="ru-RU" sz="4000" b="1" dirty="0" smtClean="0">
                <a:effectLst>
                  <a:outerShdw blurRad="38100" dist="38100" dir="2700000" algn="tl">
                    <a:srgbClr val="C0C0C0"/>
                  </a:outerShdw>
                </a:effectLst>
              </a:rPr>
              <a:t> </a:t>
            </a:r>
          </a:p>
          <a:p>
            <a:pPr marL="609600" indent="-609600" eaLnBrk="1" hangingPunct="1">
              <a:lnSpc>
                <a:spcPct val="80000"/>
              </a:lnSpc>
              <a:buFont typeface="Wingdings" pitchFamily="2" charset="2"/>
              <a:buNone/>
              <a:defRPr/>
            </a:pPr>
            <a:r>
              <a:rPr lang="ru-RU" sz="1800" b="1" kern="1200" dirty="0" smtClean="0">
                <a:solidFill>
                  <a:schemeClr val="bg1"/>
                </a:solidFill>
              </a:rPr>
              <a:t>(части 1 и 2 ст. </a:t>
            </a:r>
            <a:r>
              <a:rPr lang="en-US" sz="1800" b="1" kern="1200" dirty="0" smtClean="0">
                <a:solidFill>
                  <a:schemeClr val="bg1"/>
                </a:solidFill>
              </a:rPr>
              <a:t>39 </a:t>
            </a:r>
            <a:r>
              <a:rPr lang="ru-RU" sz="1800" b="1" kern="1200" dirty="0" smtClean="0">
                <a:solidFill>
                  <a:schemeClr val="bg1"/>
                </a:solidFill>
              </a:rPr>
              <a:t>Жилищного кодекса Российской Федерации, </a:t>
            </a:r>
          </a:p>
          <a:p>
            <a:pPr marL="609600" indent="-609600" eaLnBrk="1" hangingPunct="1">
              <a:lnSpc>
                <a:spcPct val="80000"/>
              </a:lnSpc>
              <a:buFont typeface="Wingdings" pitchFamily="2" charset="2"/>
              <a:buNone/>
              <a:defRPr/>
            </a:pPr>
            <a:r>
              <a:rPr lang="ru-RU" sz="1800" b="1" kern="1200" dirty="0" smtClean="0">
                <a:solidFill>
                  <a:schemeClr val="bg1"/>
                </a:solidFill>
              </a:rPr>
              <a:t>пункт 28 Правил содержания общего имущества в многоквартирном доме, утвержденном постановлением Правительства РФ  от 13.08.06 № 491)</a:t>
            </a:r>
          </a:p>
        </p:txBody>
      </p:sp>
      <p:sp>
        <p:nvSpPr>
          <p:cNvPr id="4" name="Rectangle 2"/>
          <p:cNvSpPr txBox="1">
            <a:spLocks noChangeArrowheads="1"/>
          </p:cNvSpPr>
          <p:nvPr/>
        </p:nvSpPr>
        <p:spPr bwMode="auto">
          <a:xfrm>
            <a:off x="468313" y="981075"/>
            <a:ext cx="8569325" cy="720725"/>
          </a:xfrm>
          <a:prstGeom prst="rect">
            <a:avLst/>
          </a:prstGeom>
          <a:noFill/>
          <a:ln w="9525">
            <a:noFill/>
            <a:miter lim="800000"/>
            <a:headEnd/>
            <a:tailEnd/>
          </a:ln>
        </p:spPr>
        <p:txBody>
          <a:bodyPr anchor="ctr"/>
          <a:lstStyle/>
          <a:p>
            <a:pPr algn="ctr">
              <a:defRPr/>
            </a:pPr>
            <a:r>
              <a:rPr lang="ru-RU" sz="3600" b="1" kern="0" dirty="0">
                <a:solidFill>
                  <a:schemeClr val="bg1"/>
                </a:solidFill>
                <a:latin typeface="+mn-lt"/>
                <a:cs typeface="+mn-cs"/>
              </a:rPr>
              <a:t>ОПРЕДЕЛЕНИЕ СОСТАВА ОБЩЕГО ИМУЩЕСТВА </a:t>
            </a:r>
            <a:br>
              <a:rPr lang="ru-RU" sz="3600" b="1" kern="0" dirty="0">
                <a:solidFill>
                  <a:schemeClr val="bg1"/>
                </a:solidFill>
                <a:latin typeface="+mn-lt"/>
                <a:cs typeface="+mn-cs"/>
              </a:rPr>
            </a:br>
            <a:r>
              <a:rPr lang="ru-RU" sz="3600" b="1" kern="0" dirty="0">
                <a:solidFill>
                  <a:schemeClr val="bg1"/>
                </a:solidFill>
                <a:latin typeface="+mn-lt"/>
                <a:cs typeface="+mn-cs"/>
              </a:rPr>
              <a:t>В МНОГОКВАРТИРНОМ ДОМЕ</a:t>
            </a:r>
            <a:br>
              <a:rPr lang="ru-RU" sz="3600" b="1" kern="0" dirty="0">
                <a:solidFill>
                  <a:schemeClr val="bg1"/>
                </a:solidFill>
                <a:latin typeface="+mn-lt"/>
                <a:cs typeface="+mn-cs"/>
              </a:rPr>
            </a:br>
            <a:endParaRPr lang="ru-RU" sz="3600" b="1" kern="0" dirty="0">
              <a:solidFill>
                <a:schemeClr val="bg1"/>
              </a:solidFill>
              <a:latin typeface="+mn-lt"/>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617475">
                                            <p:txEl>
                                              <p:pRg st="2" end="2"/>
                                            </p:txEl>
                                          </p:spTgt>
                                        </p:tgtEl>
                                        <p:attrNameLst>
                                          <p:attrName>style.visibility</p:attrName>
                                        </p:attrNameLst>
                                      </p:cBhvr>
                                      <p:to>
                                        <p:strVal val="visible"/>
                                      </p:to>
                                    </p:set>
                                    <p:animEffect transition="in" filter="strips(downRight)">
                                      <p:cBhvr>
                                        <p:cTn id="7" dur="2000"/>
                                        <p:tgtEl>
                                          <p:spTgt spid="617475">
                                            <p:txEl>
                                              <p:pRg st="2" end="2"/>
                                            </p:txEl>
                                          </p:spTgt>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617475">
                                            <p:txEl>
                                              <p:pRg st="3" end="3"/>
                                            </p:txEl>
                                          </p:spTgt>
                                        </p:tgtEl>
                                        <p:attrNameLst>
                                          <p:attrName>style.visibility</p:attrName>
                                        </p:attrNameLst>
                                      </p:cBhvr>
                                      <p:to>
                                        <p:strVal val="visible"/>
                                      </p:to>
                                    </p:set>
                                    <p:animEffect transition="in" filter="strips(downRight)">
                                      <p:cBhvr>
                                        <p:cTn id="10" dur="2000"/>
                                        <p:tgtEl>
                                          <p:spTgt spid="617475">
                                            <p:txEl>
                                              <p:pRg st="3" end="3"/>
                                            </p:txEl>
                                          </p:spTgt>
                                        </p:tgtEl>
                                      </p:cBhvr>
                                    </p:animEffect>
                                  </p:childTnLst>
                                </p:cTn>
                              </p:par>
                              <p:par>
                                <p:cTn id="11" presetID="18" presetClass="entr" presetSubtype="6" fill="hold" grpId="0" nodeType="withEffect">
                                  <p:stCondLst>
                                    <p:cond delay="0"/>
                                  </p:stCondLst>
                                  <p:childTnLst>
                                    <p:set>
                                      <p:cBhvr>
                                        <p:cTn id="12" dur="1" fill="hold">
                                          <p:stCondLst>
                                            <p:cond delay="0"/>
                                          </p:stCondLst>
                                        </p:cTn>
                                        <p:tgtEl>
                                          <p:spTgt spid="617475">
                                            <p:txEl>
                                              <p:pRg st="4" end="4"/>
                                            </p:txEl>
                                          </p:spTgt>
                                        </p:tgtEl>
                                        <p:attrNameLst>
                                          <p:attrName>style.visibility</p:attrName>
                                        </p:attrNameLst>
                                      </p:cBhvr>
                                      <p:to>
                                        <p:strVal val="visible"/>
                                      </p:to>
                                    </p:set>
                                    <p:animEffect transition="in" filter="strips(downRight)">
                                      <p:cBhvr>
                                        <p:cTn id="13" dur="2000"/>
                                        <p:tgtEl>
                                          <p:spTgt spid="617475">
                                            <p:txEl>
                                              <p:pRg st="4" end="4"/>
                                            </p:txEl>
                                          </p:spTgt>
                                        </p:tgtEl>
                                      </p:cBhvr>
                                    </p:animEffect>
                                  </p:childTnLst>
                                </p:cTn>
                              </p:par>
                              <p:par>
                                <p:cTn id="14" presetID="18" presetClass="entr" presetSubtype="6" fill="hold" grpId="0" nodeType="withEffect">
                                  <p:stCondLst>
                                    <p:cond delay="0"/>
                                  </p:stCondLst>
                                  <p:childTnLst>
                                    <p:set>
                                      <p:cBhvr>
                                        <p:cTn id="15" dur="1" fill="hold">
                                          <p:stCondLst>
                                            <p:cond delay="0"/>
                                          </p:stCondLst>
                                        </p:cTn>
                                        <p:tgtEl>
                                          <p:spTgt spid="617475">
                                            <p:txEl>
                                              <p:pRg st="5" end="5"/>
                                            </p:txEl>
                                          </p:spTgt>
                                        </p:tgtEl>
                                        <p:attrNameLst>
                                          <p:attrName>style.visibility</p:attrName>
                                        </p:attrNameLst>
                                      </p:cBhvr>
                                      <p:to>
                                        <p:strVal val="visible"/>
                                      </p:to>
                                    </p:set>
                                    <p:animEffect transition="in" filter="strips(downRight)">
                                      <p:cBhvr>
                                        <p:cTn id="16" dur="2000"/>
                                        <p:tgtEl>
                                          <p:spTgt spid="6174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475"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50825" y="-242888"/>
            <a:ext cx="8893175" cy="1143001"/>
          </a:xfrm>
        </p:spPr>
        <p:txBody>
          <a:bodyPr/>
          <a:lstStyle/>
          <a:p>
            <a:r>
              <a:rPr lang="ru-RU" sz="3000" b="1" smtClean="0">
                <a:solidFill>
                  <a:schemeClr val="bg1"/>
                </a:solidFill>
              </a:rPr>
              <a:t>Общее имущество в многоквартирном доме</a:t>
            </a:r>
          </a:p>
        </p:txBody>
      </p:sp>
      <p:sp>
        <p:nvSpPr>
          <p:cNvPr id="15363" name="Rectangle 5"/>
          <p:cNvSpPr>
            <a:spLocks noChangeArrowheads="1"/>
          </p:cNvSpPr>
          <p:nvPr/>
        </p:nvSpPr>
        <p:spPr bwMode="auto">
          <a:xfrm>
            <a:off x="468313" y="5562600"/>
            <a:ext cx="8218487" cy="979488"/>
          </a:xfrm>
          <a:prstGeom prst="rect">
            <a:avLst/>
          </a:prstGeom>
          <a:noFill/>
          <a:ln w="9525">
            <a:noFill/>
            <a:miter lim="800000"/>
            <a:headEnd/>
            <a:tailEnd/>
          </a:ln>
        </p:spPr>
        <p:txBody>
          <a:bodyPr>
            <a:spAutoFit/>
          </a:bodyPr>
          <a:lstStyle/>
          <a:p>
            <a:pPr>
              <a:lnSpc>
                <a:spcPct val="90000"/>
              </a:lnSpc>
              <a:spcBef>
                <a:spcPts val="575"/>
              </a:spcBef>
              <a:buClr>
                <a:schemeClr val="accent1"/>
              </a:buClr>
              <a:buSzPct val="85000"/>
              <a:buFont typeface="Wingdings 2" pitchFamily="18" charset="2"/>
              <a:buNone/>
            </a:pPr>
            <a:r>
              <a:rPr lang="ru-RU" sz="2000" b="1">
                <a:solidFill>
                  <a:schemeClr val="bg1"/>
                </a:solidFill>
              </a:rPr>
              <a:t>в многоквартирном доме, в котором помещения принадлежат различным собственникам, имеются какие либо части, принадлежащие всем  - </a:t>
            </a:r>
            <a:r>
              <a:rPr lang="ru-RU" sz="2400" b="1">
                <a:solidFill>
                  <a:schemeClr val="bg1"/>
                </a:solidFill>
              </a:rPr>
              <a:t>общее имущество</a:t>
            </a:r>
            <a:endParaRPr lang="ru-RU" sz="2000" b="1">
              <a:solidFill>
                <a:schemeClr val="bg1"/>
              </a:solidFill>
            </a:endParaRPr>
          </a:p>
        </p:txBody>
      </p:sp>
      <p:pic>
        <p:nvPicPr>
          <p:cNvPr id="15364" name="Picture 11" descr="pridomovaya_teritoriya"/>
          <p:cNvPicPr>
            <a:picLocks noGrp="1" noChangeAspect="1" noChangeArrowheads="1"/>
          </p:cNvPicPr>
          <p:nvPr>
            <p:ph type="body" idx="1"/>
          </p:nvPr>
        </p:nvPicPr>
        <p:blipFill>
          <a:blip r:embed="rId2" cstate="print"/>
          <a:srcRect/>
          <a:stretch>
            <a:fillRect/>
          </a:stretch>
        </p:blipFill>
        <p:spPr>
          <a:xfrm>
            <a:off x="762000" y="1600200"/>
            <a:ext cx="7924800" cy="3733800"/>
          </a:xfrm>
          <a:noFill/>
        </p:spPr>
      </p:pic>
      <p:sp>
        <p:nvSpPr>
          <p:cNvPr id="15365" name="AutoShape 12"/>
          <p:cNvSpPr>
            <a:spLocks noChangeArrowheads="1"/>
          </p:cNvSpPr>
          <p:nvPr/>
        </p:nvSpPr>
        <p:spPr bwMode="auto">
          <a:xfrm>
            <a:off x="7620000" y="1295400"/>
            <a:ext cx="1371600" cy="381000"/>
          </a:xfrm>
          <a:prstGeom prst="wedgeRectCallout">
            <a:avLst>
              <a:gd name="adj1" fmla="val -44097"/>
              <a:gd name="adj2" fmla="val 90000"/>
            </a:avLst>
          </a:prstGeom>
          <a:solidFill>
            <a:schemeClr val="accent1"/>
          </a:solidFill>
          <a:ln w="9525">
            <a:solidFill>
              <a:schemeClr val="tx1"/>
            </a:solidFill>
            <a:miter lim="800000"/>
            <a:headEnd/>
            <a:tailEnd/>
          </a:ln>
        </p:spPr>
        <p:txBody>
          <a:bodyPr/>
          <a:lstStyle/>
          <a:p>
            <a:r>
              <a:rPr lang="ru-RU" sz="1200"/>
              <a:t>Крыши, чердаки</a:t>
            </a:r>
          </a:p>
        </p:txBody>
      </p:sp>
      <p:sp>
        <p:nvSpPr>
          <p:cNvPr id="15366" name="AutoShape 15"/>
          <p:cNvSpPr>
            <a:spLocks noChangeArrowheads="1"/>
          </p:cNvSpPr>
          <p:nvPr/>
        </p:nvSpPr>
        <p:spPr bwMode="auto">
          <a:xfrm>
            <a:off x="7467600" y="3200400"/>
            <a:ext cx="1600200" cy="457200"/>
          </a:xfrm>
          <a:prstGeom prst="wedgeRectCallout">
            <a:avLst>
              <a:gd name="adj1" fmla="val 495"/>
              <a:gd name="adj2" fmla="val 144792"/>
            </a:avLst>
          </a:prstGeom>
          <a:solidFill>
            <a:schemeClr val="accent1"/>
          </a:solidFill>
          <a:ln w="9525">
            <a:solidFill>
              <a:schemeClr val="tx1"/>
            </a:solidFill>
            <a:miter lim="800000"/>
            <a:headEnd/>
            <a:tailEnd/>
          </a:ln>
        </p:spPr>
        <p:txBody>
          <a:bodyPr/>
          <a:lstStyle/>
          <a:p>
            <a:r>
              <a:rPr lang="ru-RU" sz="1200"/>
              <a:t>Подвалы, встроенные гаражи</a:t>
            </a:r>
          </a:p>
        </p:txBody>
      </p:sp>
      <p:sp>
        <p:nvSpPr>
          <p:cNvPr id="15367" name="AutoShape 16"/>
          <p:cNvSpPr>
            <a:spLocks noChangeArrowheads="1"/>
          </p:cNvSpPr>
          <p:nvPr/>
        </p:nvSpPr>
        <p:spPr bwMode="auto">
          <a:xfrm>
            <a:off x="533400" y="914400"/>
            <a:ext cx="2057400" cy="685800"/>
          </a:xfrm>
          <a:prstGeom prst="wedgeRectCallout">
            <a:avLst>
              <a:gd name="adj1" fmla="val 46375"/>
              <a:gd name="adj2" fmla="val 137037"/>
            </a:avLst>
          </a:prstGeom>
          <a:solidFill>
            <a:schemeClr val="accent1"/>
          </a:solidFill>
          <a:ln w="9525">
            <a:solidFill>
              <a:schemeClr val="tx1"/>
            </a:solidFill>
            <a:miter lim="800000"/>
            <a:headEnd/>
            <a:tailEnd/>
          </a:ln>
        </p:spPr>
        <p:txBody>
          <a:bodyPr/>
          <a:lstStyle/>
          <a:p>
            <a:r>
              <a:rPr lang="ru-RU" sz="1200"/>
              <a:t>Межквартирные лестничные площадки, лестницы, лифты</a:t>
            </a:r>
          </a:p>
        </p:txBody>
      </p:sp>
      <p:sp>
        <p:nvSpPr>
          <p:cNvPr id="15368" name="AutoShape 17"/>
          <p:cNvSpPr>
            <a:spLocks noChangeArrowheads="1"/>
          </p:cNvSpPr>
          <p:nvPr/>
        </p:nvSpPr>
        <p:spPr bwMode="auto">
          <a:xfrm>
            <a:off x="4572000" y="2057400"/>
            <a:ext cx="1600200" cy="685800"/>
          </a:xfrm>
          <a:prstGeom prst="wedgeRectCallout">
            <a:avLst>
              <a:gd name="adj1" fmla="val 70537"/>
              <a:gd name="adj2" fmla="val 75000"/>
            </a:avLst>
          </a:prstGeom>
          <a:solidFill>
            <a:schemeClr val="accent1"/>
          </a:solidFill>
          <a:ln w="9525">
            <a:solidFill>
              <a:schemeClr val="tx1"/>
            </a:solidFill>
            <a:miter lim="800000"/>
            <a:headEnd/>
            <a:tailEnd/>
          </a:ln>
        </p:spPr>
        <p:txBody>
          <a:bodyPr/>
          <a:lstStyle/>
          <a:p>
            <a:r>
              <a:rPr lang="ru-RU" sz="1000"/>
              <a:t>Окна и двери помещений общего пользования, перила, парапеты ит.п.</a:t>
            </a:r>
          </a:p>
        </p:txBody>
      </p:sp>
      <p:sp>
        <p:nvSpPr>
          <p:cNvPr id="15369" name="AutoShape 18"/>
          <p:cNvSpPr>
            <a:spLocks noChangeArrowheads="1"/>
          </p:cNvSpPr>
          <p:nvPr/>
        </p:nvSpPr>
        <p:spPr bwMode="auto">
          <a:xfrm>
            <a:off x="5562600" y="1066800"/>
            <a:ext cx="1981200" cy="609600"/>
          </a:xfrm>
          <a:prstGeom prst="wedgeRectCallout">
            <a:avLst>
              <a:gd name="adj1" fmla="val 66028"/>
              <a:gd name="adj2" fmla="val 234634"/>
            </a:avLst>
          </a:prstGeom>
          <a:solidFill>
            <a:schemeClr val="accent1"/>
          </a:solidFill>
          <a:ln w="9525">
            <a:solidFill>
              <a:schemeClr val="tx1"/>
            </a:solidFill>
            <a:miter lim="800000"/>
            <a:headEnd/>
            <a:tailEnd/>
          </a:ln>
        </p:spPr>
        <p:txBody>
          <a:bodyPr/>
          <a:lstStyle/>
          <a:p>
            <a:r>
              <a:rPr lang="ru-RU" sz="1000"/>
              <a:t>Несущие стены, плиты перекрытий, несущие колонны, балконные плиты</a:t>
            </a:r>
          </a:p>
        </p:txBody>
      </p:sp>
      <p:sp>
        <p:nvSpPr>
          <p:cNvPr id="15370" name="AutoShape 19"/>
          <p:cNvSpPr>
            <a:spLocks noChangeArrowheads="1"/>
          </p:cNvSpPr>
          <p:nvPr/>
        </p:nvSpPr>
        <p:spPr bwMode="auto">
          <a:xfrm>
            <a:off x="6781800" y="4572000"/>
            <a:ext cx="2209800" cy="838200"/>
          </a:xfrm>
          <a:prstGeom prst="wedgeRectCallout">
            <a:avLst>
              <a:gd name="adj1" fmla="val -101222"/>
              <a:gd name="adj2" fmla="val 25569"/>
            </a:avLst>
          </a:prstGeom>
          <a:solidFill>
            <a:schemeClr val="accent1"/>
          </a:solidFill>
          <a:ln w="9525">
            <a:solidFill>
              <a:schemeClr val="tx1"/>
            </a:solidFill>
            <a:miter lim="800000"/>
            <a:headEnd/>
            <a:tailEnd/>
          </a:ln>
        </p:spPr>
        <p:txBody>
          <a:bodyPr/>
          <a:lstStyle/>
          <a:p>
            <a:r>
              <a:rPr lang="ru-RU" sz="1200"/>
              <a:t>Земельный участок с элементами озеленения и благоустройства</a:t>
            </a:r>
          </a:p>
        </p:txBody>
      </p:sp>
      <p:sp>
        <p:nvSpPr>
          <p:cNvPr id="15371" name="AutoShape 22"/>
          <p:cNvSpPr>
            <a:spLocks noChangeArrowheads="1"/>
          </p:cNvSpPr>
          <p:nvPr/>
        </p:nvSpPr>
        <p:spPr bwMode="auto">
          <a:xfrm>
            <a:off x="152400" y="3200400"/>
            <a:ext cx="1676400" cy="533400"/>
          </a:xfrm>
          <a:prstGeom prst="wedgeRectCallout">
            <a:avLst>
              <a:gd name="adj1" fmla="val 54167"/>
              <a:gd name="adj2" fmla="val -70833"/>
            </a:avLst>
          </a:prstGeom>
          <a:solidFill>
            <a:schemeClr val="accent1"/>
          </a:solidFill>
          <a:ln w="9525">
            <a:solidFill>
              <a:schemeClr val="tx1"/>
            </a:solidFill>
            <a:miter lim="800000"/>
            <a:headEnd/>
            <a:tailEnd/>
          </a:ln>
        </p:spPr>
        <p:txBody>
          <a:bodyPr/>
          <a:lstStyle/>
          <a:p>
            <a:r>
              <a:rPr lang="ru-RU" sz="1000"/>
              <a:t>Оборудование, обслуживающее более одного помещения</a:t>
            </a:r>
          </a:p>
        </p:txBody>
      </p:sp>
      <p:sp>
        <p:nvSpPr>
          <p:cNvPr id="15372" name="AutoShape 23"/>
          <p:cNvSpPr>
            <a:spLocks noChangeArrowheads="1"/>
          </p:cNvSpPr>
          <p:nvPr/>
        </p:nvSpPr>
        <p:spPr bwMode="auto">
          <a:xfrm>
            <a:off x="3429000" y="2971800"/>
            <a:ext cx="1905000" cy="228600"/>
          </a:xfrm>
          <a:prstGeom prst="wedgeRectCallout">
            <a:avLst>
              <a:gd name="adj1" fmla="val 63417"/>
              <a:gd name="adj2" fmla="val 204861"/>
            </a:avLst>
          </a:prstGeom>
          <a:solidFill>
            <a:schemeClr val="accent1"/>
          </a:solidFill>
          <a:ln w="9525">
            <a:solidFill>
              <a:schemeClr val="tx1"/>
            </a:solidFill>
            <a:miter lim="800000"/>
            <a:headEnd/>
            <a:tailEnd/>
          </a:ln>
        </p:spPr>
        <p:txBody>
          <a:bodyPr/>
          <a:lstStyle/>
          <a:p>
            <a:r>
              <a:rPr lang="ru-RU" sz="1000"/>
              <a:t>Коллективные автостоянки</a:t>
            </a:r>
          </a:p>
        </p:txBody>
      </p:sp>
      <p:sp>
        <p:nvSpPr>
          <p:cNvPr id="15373" name="AutoShape 24"/>
          <p:cNvSpPr>
            <a:spLocks noChangeArrowheads="1"/>
          </p:cNvSpPr>
          <p:nvPr/>
        </p:nvSpPr>
        <p:spPr bwMode="auto">
          <a:xfrm>
            <a:off x="3581400" y="4876800"/>
            <a:ext cx="1676400" cy="228600"/>
          </a:xfrm>
          <a:prstGeom prst="wedgeRectCallout">
            <a:avLst>
              <a:gd name="adj1" fmla="val 52083"/>
              <a:gd name="adj2" fmla="val -306250"/>
            </a:avLst>
          </a:prstGeom>
          <a:solidFill>
            <a:schemeClr val="accent1"/>
          </a:solidFill>
          <a:ln w="9525">
            <a:solidFill>
              <a:schemeClr val="tx1"/>
            </a:solidFill>
            <a:miter lim="800000"/>
            <a:headEnd/>
            <a:tailEnd/>
          </a:ln>
        </p:spPr>
        <p:txBody>
          <a:bodyPr/>
          <a:lstStyle/>
          <a:p>
            <a:r>
              <a:rPr lang="ru-RU" sz="1000"/>
              <a:t>Спортивные площадки</a:t>
            </a:r>
          </a:p>
        </p:txBody>
      </p:sp>
      <p:sp>
        <p:nvSpPr>
          <p:cNvPr id="15374" name="AutoShape 25"/>
          <p:cNvSpPr>
            <a:spLocks noChangeArrowheads="1"/>
          </p:cNvSpPr>
          <p:nvPr/>
        </p:nvSpPr>
        <p:spPr bwMode="auto">
          <a:xfrm>
            <a:off x="2133600" y="3733800"/>
            <a:ext cx="1371600" cy="381000"/>
          </a:xfrm>
          <a:prstGeom prst="wedgeRectCallout">
            <a:avLst>
              <a:gd name="adj1" fmla="val 87037"/>
              <a:gd name="adj2" fmla="val 5417"/>
            </a:avLst>
          </a:prstGeom>
          <a:solidFill>
            <a:schemeClr val="accent1"/>
          </a:solidFill>
          <a:ln w="9525">
            <a:solidFill>
              <a:schemeClr val="tx1"/>
            </a:solidFill>
            <a:miter lim="800000"/>
            <a:headEnd/>
            <a:tailEnd/>
          </a:ln>
        </p:spPr>
        <p:txBody>
          <a:bodyPr/>
          <a:lstStyle/>
          <a:p>
            <a:r>
              <a:rPr lang="ru-RU" sz="1000"/>
              <a:t>Детские игровые комплексы</a:t>
            </a:r>
          </a:p>
        </p:txBody>
      </p:sp>
    </p:spTree>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2"/>
          <p:cNvSpPr>
            <a:spLocks noGrp="1" noChangeArrowheads="1"/>
          </p:cNvSpPr>
          <p:nvPr>
            <p:ph type="title"/>
          </p:nvPr>
        </p:nvSpPr>
        <p:spPr>
          <a:xfrm>
            <a:off x="539750" y="476250"/>
            <a:ext cx="8604250" cy="647700"/>
          </a:xfrm>
        </p:spPr>
        <p:txBody>
          <a:bodyPr/>
          <a:lstStyle/>
          <a:p>
            <a:pPr eaLnBrk="1" hangingPunct="1">
              <a:defRPr/>
            </a:pPr>
            <a:r>
              <a:rPr lang="ru-RU" sz="3200" b="1" kern="1200" dirty="0" smtClean="0">
                <a:solidFill>
                  <a:schemeClr val="bg1"/>
                </a:solidFill>
                <a:latin typeface="+mn-lt"/>
                <a:ea typeface="+mn-ea"/>
                <a:cs typeface="+mn-cs"/>
              </a:rPr>
              <a:t>Основания определения общего имущества</a:t>
            </a:r>
          </a:p>
        </p:txBody>
      </p:sp>
      <p:sp>
        <p:nvSpPr>
          <p:cNvPr id="578563" name="Rectangle 3"/>
          <p:cNvSpPr>
            <a:spLocks noGrp="1" noChangeArrowheads="1"/>
          </p:cNvSpPr>
          <p:nvPr>
            <p:ph type="body" idx="1"/>
          </p:nvPr>
        </p:nvSpPr>
        <p:spPr>
          <a:xfrm>
            <a:off x="755650" y="1412875"/>
            <a:ext cx="7848600" cy="3960813"/>
          </a:xfrm>
        </p:spPr>
        <p:txBody>
          <a:bodyPr/>
          <a:lstStyle/>
          <a:p>
            <a:pPr marL="261938" indent="-261938" algn="ctr" eaLnBrk="1" hangingPunct="1">
              <a:spcBef>
                <a:spcPct val="0"/>
              </a:spcBef>
              <a:buFont typeface="Wingdings" pitchFamily="2" charset="2"/>
              <a:buNone/>
              <a:defRPr/>
            </a:pPr>
            <a:r>
              <a:rPr lang="ru-RU" sz="2800" b="1" dirty="0" smtClean="0">
                <a:solidFill>
                  <a:srgbClr val="FF3300"/>
                </a:solidFill>
                <a:effectLst>
                  <a:outerShdw blurRad="38100" dist="38100" dir="2700000" algn="tl">
                    <a:srgbClr val="C0C0C0"/>
                  </a:outerShdw>
                </a:effectLst>
              </a:rPr>
              <a:t>	</a:t>
            </a:r>
            <a:r>
              <a:rPr lang="ru-RU" sz="2400" b="1" kern="1200" dirty="0" smtClean="0">
                <a:solidFill>
                  <a:schemeClr val="bg1"/>
                </a:solidFill>
              </a:rPr>
              <a:t>Перечень в договоре управления многоквартирным домом – </a:t>
            </a:r>
          </a:p>
          <a:p>
            <a:pPr marL="261938" indent="-261938" algn="ctr" eaLnBrk="1" hangingPunct="1">
              <a:spcBef>
                <a:spcPct val="0"/>
              </a:spcBef>
              <a:buFont typeface="Wingdings" pitchFamily="2" charset="2"/>
              <a:buNone/>
              <a:defRPr/>
            </a:pPr>
            <a:r>
              <a:rPr lang="ru-RU" sz="2400" b="1" kern="1200" dirty="0" smtClean="0">
                <a:solidFill>
                  <a:schemeClr val="bg1"/>
                </a:solidFill>
              </a:rPr>
              <a:t>	определяется </a:t>
            </a:r>
            <a:r>
              <a:rPr lang="ru-RU" sz="2400" b="1" kern="1200" dirty="0" smtClean="0">
                <a:solidFill>
                  <a:srgbClr val="FFFF00"/>
                </a:solidFill>
              </a:rPr>
              <a:t>самостоятельно</a:t>
            </a:r>
            <a:r>
              <a:rPr lang="ru-RU" sz="2400" b="1" kern="1200" dirty="0" smtClean="0">
                <a:solidFill>
                  <a:schemeClr val="bg1"/>
                </a:solidFill>
              </a:rPr>
              <a:t> собственниками помещений </a:t>
            </a:r>
            <a:r>
              <a:rPr lang="ru-RU" sz="2400" b="1" kern="1200" dirty="0" smtClean="0">
                <a:solidFill>
                  <a:srgbClr val="FFFF00"/>
                </a:solidFill>
              </a:rPr>
              <a:t>на основании</a:t>
            </a:r>
            <a:r>
              <a:rPr lang="ru-RU" sz="2400" b="1" kern="1200" dirty="0" smtClean="0">
                <a:solidFill>
                  <a:schemeClr val="bg1"/>
                </a:solidFill>
              </a:rPr>
              <a:t>:</a:t>
            </a:r>
          </a:p>
          <a:p>
            <a:pPr marL="261938" indent="-261938" algn="ctr" eaLnBrk="1" hangingPunct="1">
              <a:spcBef>
                <a:spcPct val="0"/>
              </a:spcBef>
              <a:buFont typeface="Wingdings" pitchFamily="2" charset="2"/>
              <a:buNone/>
              <a:defRPr/>
            </a:pPr>
            <a:endParaRPr lang="ru-RU" sz="2400" b="1" kern="1200" dirty="0" smtClean="0">
              <a:solidFill>
                <a:schemeClr val="bg1"/>
              </a:solidFill>
            </a:endParaRPr>
          </a:p>
          <a:p>
            <a:pPr marL="261938" indent="-261938" eaLnBrk="1" hangingPunct="1">
              <a:spcBef>
                <a:spcPct val="0"/>
              </a:spcBef>
              <a:buClr>
                <a:schemeClr val="tx1"/>
              </a:buClr>
              <a:buFont typeface="Wingdings" pitchFamily="2" charset="2"/>
              <a:buChar char="2"/>
              <a:defRPr/>
            </a:pPr>
            <a:r>
              <a:rPr lang="ru-RU" sz="2400" b="1" kern="1200" dirty="0" smtClean="0">
                <a:solidFill>
                  <a:schemeClr val="bg1"/>
                </a:solidFill>
              </a:rPr>
              <a:t>Часть 1 статьи 36 Жилищного кодекса РФ</a:t>
            </a:r>
            <a:endParaRPr lang="en-US" sz="2400" b="1" kern="1200" dirty="0" smtClean="0">
              <a:solidFill>
                <a:schemeClr val="bg1"/>
              </a:solidFill>
            </a:endParaRPr>
          </a:p>
          <a:p>
            <a:pPr marL="261938" indent="-261938" eaLnBrk="1" hangingPunct="1">
              <a:spcBef>
                <a:spcPct val="0"/>
              </a:spcBef>
              <a:buClr>
                <a:schemeClr val="tx1"/>
              </a:buClr>
              <a:buFont typeface="Wingdings" pitchFamily="2" charset="2"/>
              <a:buChar char="2"/>
              <a:defRPr/>
            </a:pPr>
            <a:r>
              <a:rPr lang="ru-RU" sz="2400" b="1" kern="1200" dirty="0" smtClean="0">
                <a:solidFill>
                  <a:schemeClr val="bg1"/>
                </a:solidFill>
              </a:rPr>
              <a:t>Пункт</a:t>
            </a:r>
            <a:r>
              <a:rPr lang="en-US" sz="2400" b="1" kern="1200" dirty="0" smtClean="0">
                <a:solidFill>
                  <a:schemeClr val="bg1"/>
                </a:solidFill>
              </a:rPr>
              <a:t> </a:t>
            </a:r>
            <a:r>
              <a:rPr lang="ru-RU" sz="2400" b="1" kern="1200" dirty="0" smtClean="0">
                <a:solidFill>
                  <a:schemeClr val="bg1"/>
                </a:solidFill>
              </a:rPr>
              <a:t>2 Правил содержания общего имущества в многоквартирном доме, утвержденном постановлением Правительства РФ  от 13.08.06 № 491</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78563">
                                            <p:txEl>
                                              <p:pRg st="0" end="0"/>
                                            </p:txEl>
                                          </p:spTgt>
                                        </p:tgtEl>
                                        <p:attrNameLst>
                                          <p:attrName>style.visibility</p:attrName>
                                        </p:attrNameLst>
                                      </p:cBhvr>
                                      <p:to>
                                        <p:strVal val="visible"/>
                                      </p:to>
                                    </p:set>
                                    <p:animEffect transition="in" filter="wipe(up)">
                                      <p:cBhvr>
                                        <p:cTn id="7" dur="2000"/>
                                        <p:tgtEl>
                                          <p:spTgt spid="578563">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78563">
                                            <p:txEl>
                                              <p:pRg st="1" end="1"/>
                                            </p:txEl>
                                          </p:spTgt>
                                        </p:tgtEl>
                                        <p:attrNameLst>
                                          <p:attrName>style.visibility</p:attrName>
                                        </p:attrNameLst>
                                      </p:cBhvr>
                                      <p:to>
                                        <p:strVal val="visible"/>
                                      </p:to>
                                    </p:set>
                                    <p:animEffect transition="in" filter="wipe(up)">
                                      <p:cBhvr>
                                        <p:cTn id="10" dur="2000"/>
                                        <p:tgtEl>
                                          <p:spTgt spid="578563">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578563">
                                            <p:txEl>
                                              <p:pRg st="3" end="3"/>
                                            </p:txEl>
                                          </p:spTgt>
                                        </p:tgtEl>
                                        <p:attrNameLst>
                                          <p:attrName>style.visibility</p:attrName>
                                        </p:attrNameLst>
                                      </p:cBhvr>
                                      <p:to>
                                        <p:strVal val="visible"/>
                                      </p:to>
                                    </p:set>
                                    <p:animEffect transition="in" filter="wipe(up)">
                                      <p:cBhvr>
                                        <p:cTn id="13" dur="2000"/>
                                        <p:tgtEl>
                                          <p:spTgt spid="578563">
                                            <p:txEl>
                                              <p:pRg st="3" end="3"/>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578563">
                                            <p:txEl>
                                              <p:pRg st="4" end="4"/>
                                            </p:txEl>
                                          </p:spTgt>
                                        </p:tgtEl>
                                        <p:attrNameLst>
                                          <p:attrName>style.visibility</p:attrName>
                                        </p:attrNameLst>
                                      </p:cBhvr>
                                      <p:to>
                                        <p:strVal val="visible"/>
                                      </p:to>
                                    </p:set>
                                    <p:animEffect transition="in" filter="wipe(up)">
                                      <p:cBhvr>
                                        <p:cTn id="16" dur="2000"/>
                                        <p:tgtEl>
                                          <p:spTgt spid="5785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6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152400"/>
            <a:ext cx="6870700" cy="828675"/>
          </a:xfrm>
        </p:spPr>
        <p:txBody>
          <a:bodyPr/>
          <a:lstStyle/>
          <a:p>
            <a:pPr eaLnBrk="1" hangingPunct="1">
              <a:defRPr/>
            </a:pPr>
            <a:r>
              <a:rPr lang="ru-RU" sz="3200" b="1" dirty="0" smtClean="0">
                <a:solidFill>
                  <a:srgbClr val="FFFF00"/>
                </a:solidFill>
                <a:latin typeface="+mn-lt"/>
                <a:ea typeface="+mn-ea"/>
                <a:cs typeface="+mn-cs"/>
              </a:rPr>
              <a:t>Признаки общего имущества</a:t>
            </a:r>
          </a:p>
        </p:txBody>
      </p:sp>
      <p:sp>
        <p:nvSpPr>
          <p:cNvPr id="8195" name="Rectangle 3"/>
          <p:cNvSpPr>
            <a:spLocks noGrp="1" noChangeArrowheads="1"/>
          </p:cNvSpPr>
          <p:nvPr>
            <p:ph type="body" idx="1"/>
          </p:nvPr>
        </p:nvSpPr>
        <p:spPr>
          <a:xfrm>
            <a:off x="323850" y="1052513"/>
            <a:ext cx="8820150" cy="4289425"/>
          </a:xfrm>
        </p:spPr>
        <p:txBody>
          <a:bodyPr/>
          <a:lstStyle/>
          <a:p>
            <a:pPr eaLnBrk="1" hangingPunct="1">
              <a:lnSpc>
                <a:spcPct val="90000"/>
              </a:lnSpc>
              <a:defRPr/>
            </a:pPr>
            <a:r>
              <a:rPr lang="ru-RU" sz="2600" b="1" kern="1200" dirty="0" smtClean="0">
                <a:solidFill>
                  <a:schemeClr val="bg1"/>
                </a:solidFill>
              </a:rPr>
              <a:t>имеет функциональную </a:t>
            </a:r>
            <a:r>
              <a:rPr lang="ru-RU" sz="2600" b="1" kern="1200" dirty="0" smtClean="0">
                <a:solidFill>
                  <a:srgbClr val="FFFF00"/>
                </a:solidFill>
              </a:rPr>
              <a:t>зависимость</a:t>
            </a:r>
            <a:r>
              <a:rPr lang="ru-RU" sz="2600" b="1" kern="1200" dirty="0" smtClean="0">
                <a:solidFill>
                  <a:schemeClr val="bg1"/>
                </a:solidFill>
              </a:rPr>
              <a:t> с жилыми и нежилыми помещениями;</a:t>
            </a:r>
          </a:p>
          <a:p>
            <a:pPr eaLnBrk="1" hangingPunct="1">
              <a:lnSpc>
                <a:spcPct val="90000"/>
              </a:lnSpc>
              <a:defRPr/>
            </a:pPr>
            <a:r>
              <a:rPr lang="ru-RU" sz="2600" b="1" kern="1200" dirty="0" smtClean="0">
                <a:solidFill>
                  <a:schemeClr val="bg1"/>
                </a:solidFill>
              </a:rPr>
              <a:t>предназначено для: </a:t>
            </a:r>
          </a:p>
          <a:p>
            <a:pPr marL="576000" eaLnBrk="1" hangingPunct="1">
              <a:lnSpc>
                <a:spcPct val="90000"/>
              </a:lnSpc>
              <a:buFontTx/>
              <a:buChar char="-"/>
              <a:defRPr/>
            </a:pPr>
            <a:r>
              <a:rPr lang="ru-RU" sz="2600" b="1" kern="1200" dirty="0" smtClean="0">
                <a:solidFill>
                  <a:srgbClr val="FFFF00"/>
                </a:solidFill>
              </a:rPr>
              <a:t>доступа к</a:t>
            </a:r>
            <a:r>
              <a:rPr lang="ru-RU" sz="2600" b="1" kern="1200" dirty="0" smtClean="0">
                <a:solidFill>
                  <a:schemeClr val="bg1"/>
                </a:solidFill>
              </a:rPr>
              <a:t> жилым и нежилым </a:t>
            </a:r>
            <a:r>
              <a:rPr lang="ru-RU" sz="2600" b="1" kern="1200" dirty="0" smtClean="0">
                <a:solidFill>
                  <a:srgbClr val="FFFF00"/>
                </a:solidFill>
              </a:rPr>
              <a:t>помещениям МКД </a:t>
            </a:r>
            <a:r>
              <a:rPr lang="ru-RU" sz="2600" b="1" kern="1200" dirty="0" smtClean="0">
                <a:solidFill>
                  <a:schemeClr val="bg1"/>
                </a:solidFill>
              </a:rPr>
              <a:t>(входы в подъезд, лестницы, лифты и др.);</a:t>
            </a:r>
          </a:p>
          <a:p>
            <a:pPr marL="576000" eaLnBrk="1" hangingPunct="1">
              <a:lnSpc>
                <a:spcPct val="90000"/>
              </a:lnSpc>
              <a:buFontTx/>
              <a:buChar char="-"/>
              <a:defRPr/>
            </a:pPr>
            <a:r>
              <a:rPr lang="ru-RU" sz="2600" b="1" kern="1200" dirty="0" smtClean="0">
                <a:solidFill>
                  <a:srgbClr val="FFFF00"/>
                </a:solidFill>
              </a:rPr>
              <a:t>удовлетворения потребностей граждан </a:t>
            </a:r>
            <a:r>
              <a:rPr lang="ru-RU" sz="2600" b="1" kern="1200" dirty="0" smtClean="0">
                <a:solidFill>
                  <a:schemeClr val="bg1"/>
                </a:solidFill>
              </a:rPr>
              <a:t>при проживании (помещения: колясочные, почтовые, </a:t>
            </a:r>
            <a:r>
              <a:rPr lang="ru-RU" sz="2600" b="1" kern="1200" dirty="0" err="1" smtClean="0">
                <a:solidFill>
                  <a:schemeClr val="bg1"/>
                </a:solidFill>
              </a:rPr>
              <a:t>консьержные</a:t>
            </a:r>
            <a:r>
              <a:rPr lang="ru-RU" sz="2600" b="1" kern="1200" dirty="0" smtClean="0">
                <a:solidFill>
                  <a:schemeClr val="bg1"/>
                </a:solidFill>
              </a:rPr>
              <a:t>); </a:t>
            </a:r>
          </a:p>
          <a:p>
            <a:pPr marL="576000" eaLnBrk="1" hangingPunct="1">
              <a:lnSpc>
                <a:spcPct val="90000"/>
              </a:lnSpc>
              <a:buFontTx/>
              <a:buChar char="-"/>
              <a:defRPr/>
            </a:pPr>
            <a:r>
              <a:rPr lang="ru-RU" sz="2600" b="1" kern="1200" dirty="0" smtClean="0">
                <a:solidFill>
                  <a:srgbClr val="FFFF00"/>
                </a:solidFill>
              </a:rPr>
              <a:t>размещения оборудования</a:t>
            </a:r>
            <a:r>
              <a:rPr lang="ru-RU" sz="2600" b="1" kern="1200" dirty="0" smtClean="0">
                <a:solidFill>
                  <a:schemeClr val="bg1"/>
                </a:solidFill>
              </a:rPr>
              <a:t>: санитарно-технического, электрического, механического, а также помещения, в которых они расположены;</a:t>
            </a:r>
          </a:p>
          <a:p>
            <a:pPr eaLnBrk="1" hangingPunct="1">
              <a:lnSpc>
                <a:spcPct val="90000"/>
              </a:lnSpc>
              <a:defRPr/>
            </a:pPr>
            <a:r>
              <a:rPr lang="ru-RU" sz="2600" b="1" kern="1200" dirty="0" smtClean="0">
                <a:solidFill>
                  <a:schemeClr val="bg1"/>
                </a:solidFill>
              </a:rPr>
              <a:t>подлежит управлению путем принятия собственниками совместных решений. </a:t>
            </a:r>
          </a:p>
          <a:p>
            <a:pPr eaLnBrk="1" hangingPunct="1">
              <a:lnSpc>
                <a:spcPct val="90000"/>
              </a:lnSpc>
              <a:buFontTx/>
              <a:buNone/>
              <a:defRPr/>
            </a:pPr>
            <a:endParaRPr lang="ru-RU" sz="2600" b="1" kern="1200" dirty="0" smtClean="0">
              <a:solidFill>
                <a:schemeClr val="bg1"/>
              </a:solidFill>
            </a:endParaRPr>
          </a:p>
        </p:txBody>
      </p:sp>
    </p:spTree>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386" name="Rectangle 2"/>
          <p:cNvSpPr>
            <a:spLocks noGrp="1" noRot="1" noChangeArrowheads="1"/>
          </p:cNvSpPr>
          <p:nvPr>
            <p:ph type="title" idx="4294967295"/>
          </p:nvPr>
        </p:nvSpPr>
        <p:spPr>
          <a:xfrm>
            <a:off x="468313" y="274638"/>
            <a:ext cx="8229600" cy="706437"/>
          </a:xfrm>
        </p:spPr>
        <p:txBody>
          <a:bodyPr/>
          <a:lstStyle/>
          <a:p>
            <a:pPr eaLnBrk="1" hangingPunct="1">
              <a:defRPr/>
            </a:pPr>
            <a:r>
              <a:rPr lang="ru-RU" sz="4000" smtClean="0">
                <a:solidFill>
                  <a:schemeClr val="bg1"/>
                </a:solidFill>
                <a:latin typeface="+mn-lt"/>
              </a:rPr>
              <a:t/>
            </a:r>
            <a:br>
              <a:rPr lang="ru-RU" sz="4000" smtClean="0">
                <a:solidFill>
                  <a:schemeClr val="bg1"/>
                </a:solidFill>
                <a:latin typeface="+mn-lt"/>
              </a:rPr>
            </a:br>
            <a:r>
              <a:rPr lang="ru-RU" sz="4000" smtClean="0">
                <a:solidFill>
                  <a:schemeClr val="bg1"/>
                </a:solidFill>
                <a:latin typeface="+mn-lt"/>
              </a:rPr>
              <a:t>Граница внешних сетей</a:t>
            </a:r>
            <a:br>
              <a:rPr lang="ru-RU" sz="4000" smtClean="0">
                <a:solidFill>
                  <a:schemeClr val="bg1"/>
                </a:solidFill>
                <a:latin typeface="+mn-lt"/>
              </a:rPr>
            </a:br>
            <a:endParaRPr lang="ru-RU" sz="4000" smtClean="0">
              <a:solidFill>
                <a:schemeClr val="bg1"/>
              </a:solidFill>
              <a:latin typeface="+mn-lt"/>
            </a:endParaRPr>
          </a:p>
        </p:txBody>
      </p:sp>
      <p:grpSp>
        <p:nvGrpSpPr>
          <p:cNvPr id="2" name="Группа 20"/>
          <p:cNvGrpSpPr>
            <a:grpSpLocks/>
          </p:cNvGrpSpPr>
          <p:nvPr/>
        </p:nvGrpSpPr>
        <p:grpSpPr bwMode="auto">
          <a:xfrm>
            <a:off x="323850" y="1196975"/>
            <a:ext cx="8820150" cy="5256213"/>
            <a:chOff x="323850" y="1196975"/>
            <a:chExt cx="8820150" cy="5256213"/>
          </a:xfrm>
        </p:grpSpPr>
        <p:sp>
          <p:nvSpPr>
            <p:cNvPr id="36867" name="Rectangle 3"/>
            <p:cNvSpPr>
              <a:spLocks noChangeArrowheads="1"/>
            </p:cNvSpPr>
            <p:nvPr/>
          </p:nvSpPr>
          <p:spPr bwMode="auto">
            <a:xfrm>
              <a:off x="323850" y="1196975"/>
              <a:ext cx="3168650" cy="792163"/>
            </a:xfrm>
            <a:prstGeom prst="rect">
              <a:avLst/>
            </a:prstGeom>
            <a:solidFill>
              <a:schemeClr val="bg2">
                <a:lumMod val="20000"/>
                <a:lumOff val="80000"/>
              </a:schemeClr>
            </a:solidFill>
            <a:ln w="9525">
              <a:solidFill>
                <a:schemeClr val="tx1"/>
              </a:solidFill>
              <a:miter lim="800000"/>
              <a:headEnd/>
              <a:tailEnd/>
            </a:ln>
          </p:spPr>
          <p:txBody>
            <a:bodyPr wrap="none" anchor="ctr"/>
            <a:lstStyle/>
            <a:p>
              <a:pPr algn="ctr">
                <a:defRPr/>
              </a:pPr>
              <a:r>
                <a:rPr lang="ru-RU" sz="2000" b="1">
                  <a:latin typeface="+mn-lt"/>
                </a:rPr>
                <a:t>Электроснабжение</a:t>
              </a:r>
            </a:p>
          </p:txBody>
        </p:sp>
        <p:sp>
          <p:nvSpPr>
            <p:cNvPr id="36868" name="Rectangle 4"/>
            <p:cNvSpPr>
              <a:spLocks noChangeArrowheads="1"/>
            </p:cNvSpPr>
            <p:nvPr/>
          </p:nvSpPr>
          <p:spPr bwMode="auto">
            <a:xfrm>
              <a:off x="323850" y="2205038"/>
              <a:ext cx="3168650" cy="792162"/>
            </a:xfrm>
            <a:prstGeom prst="rect">
              <a:avLst/>
            </a:prstGeom>
            <a:solidFill>
              <a:schemeClr val="bg2">
                <a:lumMod val="20000"/>
                <a:lumOff val="80000"/>
              </a:schemeClr>
            </a:solidFill>
            <a:ln w="9525">
              <a:solidFill>
                <a:schemeClr val="tx1"/>
              </a:solidFill>
              <a:miter lim="800000"/>
              <a:headEnd/>
              <a:tailEnd/>
            </a:ln>
          </p:spPr>
          <p:txBody>
            <a:bodyPr wrap="none" anchor="ctr"/>
            <a:lstStyle/>
            <a:p>
              <a:pPr algn="ctr">
                <a:defRPr/>
              </a:pPr>
              <a:r>
                <a:rPr lang="ru-RU" sz="2000" b="1">
                  <a:latin typeface="+mn-lt"/>
                </a:rPr>
                <a:t> Теплоснабжение</a:t>
              </a:r>
            </a:p>
          </p:txBody>
        </p:sp>
        <p:sp>
          <p:nvSpPr>
            <p:cNvPr id="36869" name="Rectangle 5"/>
            <p:cNvSpPr>
              <a:spLocks noChangeArrowheads="1"/>
            </p:cNvSpPr>
            <p:nvPr/>
          </p:nvSpPr>
          <p:spPr bwMode="auto">
            <a:xfrm>
              <a:off x="323850" y="3213100"/>
              <a:ext cx="3167063" cy="792163"/>
            </a:xfrm>
            <a:prstGeom prst="rect">
              <a:avLst/>
            </a:prstGeom>
            <a:solidFill>
              <a:schemeClr val="bg2">
                <a:lumMod val="20000"/>
                <a:lumOff val="80000"/>
              </a:schemeClr>
            </a:solidFill>
            <a:ln w="9525">
              <a:solidFill>
                <a:schemeClr val="tx1"/>
              </a:solidFill>
              <a:miter lim="800000"/>
              <a:headEnd/>
              <a:tailEnd/>
            </a:ln>
          </p:spPr>
          <p:txBody>
            <a:bodyPr wrap="none" anchor="ctr"/>
            <a:lstStyle/>
            <a:p>
              <a:pPr algn="ctr">
                <a:defRPr/>
              </a:pPr>
              <a:r>
                <a:rPr lang="ru-RU" sz="2000" b="1">
                  <a:latin typeface="+mn-lt"/>
                </a:rPr>
                <a:t>Водоснабжение и </a:t>
              </a:r>
            </a:p>
            <a:p>
              <a:pPr algn="ctr">
                <a:defRPr/>
              </a:pPr>
              <a:r>
                <a:rPr lang="ru-RU" sz="2000" b="1">
                  <a:latin typeface="+mn-lt"/>
                </a:rPr>
                <a:t>водоотведение</a:t>
              </a:r>
            </a:p>
          </p:txBody>
        </p:sp>
        <p:sp>
          <p:nvSpPr>
            <p:cNvPr id="36870" name="Rectangle 6"/>
            <p:cNvSpPr>
              <a:spLocks noChangeArrowheads="1"/>
            </p:cNvSpPr>
            <p:nvPr/>
          </p:nvSpPr>
          <p:spPr bwMode="auto">
            <a:xfrm>
              <a:off x="323850" y="4221163"/>
              <a:ext cx="3168650" cy="1008062"/>
            </a:xfrm>
            <a:prstGeom prst="rect">
              <a:avLst/>
            </a:prstGeom>
            <a:solidFill>
              <a:schemeClr val="bg2">
                <a:lumMod val="20000"/>
                <a:lumOff val="80000"/>
              </a:schemeClr>
            </a:solidFill>
            <a:ln w="9525">
              <a:solidFill>
                <a:schemeClr val="tx1"/>
              </a:solidFill>
              <a:miter lim="800000"/>
              <a:headEnd/>
              <a:tailEnd/>
            </a:ln>
          </p:spPr>
          <p:txBody>
            <a:bodyPr wrap="none" anchor="ctr"/>
            <a:lstStyle/>
            <a:p>
              <a:pPr algn="ctr">
                <a:defRPr/>
              </a:pPr>
              <a:r>
                <a:rPr lang="ru-RU" sz="2000" b="1" dirty="0">
                  <a:latin typeface="+mn-lt"/>
                </a:rPr>
                <a:t>Информационно-</a:t>
              </a:r>
            </a:p>
            <a:p>
              <a:pPr algn="ctr">
                <a:defRPr/>
              </a:pPr>
              <a:r>
                <a:rPr lang="ru-RU" sz="2000" b="1" dirty="0">
                  <a:latin typeface="+mn-lt"/>
                </a:rPr>
                <a:t>телекоммуникационные </a:t>
              </a:r>
            </a:p>
            <a:p>
              <a:pPr algn="ctr">
                <a:defRPr/>
              </a:pPr>
              <a:r>
                <a:rPr lang="ru-RU" sz="2000" b="1" dirty="0">
                  <a:latin typeface="+mn-lt"/>
                </a:rPr>
                <a:t>сети </a:t>
              </a:r>
              <a:endParaRPr lang="ru-RU" sz="2400" b="1" dirty="0">
                <a:latin typeface="+mn-lt"/>
              </a:endParaRPr>
            </a:p>
          </p:txBody>
        </p:sp>
        <p:sp>
          <p:nvSpPr>
            <p:cNvPr id="36872" name="AutoShape 8"/>
            <p:cNvSpPr>
              <a:spLocks/>
            </p:cNvSpPr>
            <p:nvPr/>
          </p:nvSpPr>
          <p:spPr bwMode="auto">
            <a:xfrm>
              <a:off x="5940425" y="2019300"/>
              <a:ext cx="2952750" cy="1122363"/>
            </a:xfrm>
            <a:prstGeom prst="accentCallout2">
              <a:avLst>
                <a:gd name="adj1" fmla="val 50546"/>
                <a:gd name="adj2" fmla="val -3163"/>
                <a:gd name="adj3" fmla="val 49777"/>
                <a:gd name="adj4" fmla="val -31635"/>
                <a:gd name="adj5" fmla="val 99026"/>
                <a:gd name="adj6" fmla="val -57786"/>
              </a:avLst>
            </a:prstGeom>
            <a:solidFill>
              <a:srgbClr val="FFFF00"/>
            </a:solidFill>
            <a:ln w="9525">
              <a:solidFill>
                <a:schemeClr val="tx1"/>
              </a:solidFill>
              <a:miter lim="800000"/>
              <a:headEnd/>
              <a:tailEnd/>
            </a:ln>
          </p:spPr>
          <p:txBody>
            <a:bodyPr/>
            <a:lstStyle/>
            <a:p>
              <a:pPr algn="ctr">
                <a:defRPr/>
              </a:pPr>
              <a:r>
                <a:rPr lang="ru-RU" sz="2400" b="1" dirty="0">
                  <a:latin typeface="+mn-lt"/>
                </a:rPr>
                <a:t>Внешняя граница стены МКД</a:t>
              </a:r>
            </a:p>
          </p:txBody>
        </p:sp>
        <p:cxnSp>
          <p:nvCxnSpPr>
            <p:cNvPr id="37897" name="AutoShape 9"/>
            <p:cNvCxnSpPr>
              <a:cxnSpLocks noChangeShapeType="1"/>
            </p:cNvCxnSpPr>
            <p:nvPr/>
          </p:nvCxnSpPr>
          <p:spPr bwMode="auto">
            <a:xfrm>
              <a:off x="3492500" y="1628775"/>
              <a:ext cx="574675" cy="0"/>
            </a:xfrm>
            <a:prstGeom prst="straightConnector1">
              <a:avLst/>
            </a:prstGeom>
            <a:noFill/>
            <a:ln w="9525">
              <a:solidFill>
                <a:schemeClr val="tx1"/>
              </a:solidFill>
              <a:round/>
              <a:headEnd/>
              <a:tailEnd/>
            </a:ln>
          </p:spPr>
        </p:cxnSp>
        <p:cxnSp>
          <p:nvCxnSpPr>
            <p:cNvPr id="37898" name="AutoShape 10"/>
            <p:cNvCxnSpPr>
              <a:cxnSpLocks noChangeShapeType="1"/>
            </p:cNvCxnSpPr>
            <p:nvPr/>
          </p:nvCxnSpPr>
          <p:spPr bwMode="auto">
            <a:xfrm>
              <a:off x="3492500" y="3573463"/>
              <a:ext cx="574675" cy="0"/>
            </a:xfrm>
            <a:prstGeom prst="straightConnector1">
              <a:avLst/>
            </a:prstGeom>
            <a:noFill/>
            <a:ln w="9525">
              <a:solidFill>
                <a:schemeClr val="tx1"/>
              </a:solidFill>
              <a:round/>
              <a:headEnd/>
              <a:tailEnd/>
            </a:ln>
          </p:spPr>
        </p:cxnSp>
        <p:cxnSp>
          <p:nvCxnSpPr>
            <p:cNvPr id="37899" name="AutoShape 11"/>
            <p:cNvCxnSpPr>
              <a:cxnSpLocks noChangeShapeType="1"/>
            </p:cNvCxnSpPr>
            <p:nvPr/>
          </p:nvCxnSpPr>
          <p:spPr bwMode="auto">
            <a:xfrm>
              <a:off x="3492500" y="2636838"/>
              <a:ext cx="574675" cy="0"/>
            </a:xfrm>
            <a:prstGeom prst="straightConnector1">
              <a:avLst/>
            </a:prstGeom>
            <a:noFill/>
            <a:ln w="9525">
              <a:solidFill>
                <a:schemeClr val="tx1"/>
              </a:solidFill>
              <a:round/>
              <a:headEnd/>
              <a:tailEnd/>
            </a:ln>
          </p:spPr>
        </p:cxnSp>
        <p:cxnSp>
          <p:nvCxnSpPr>
            <p:cNvPr id="37900" name="AutoShape 12"/>
            <p:cNvCxnSpPr>
              <a:cxnSpLocks noChangeShapeType="1"/>
            </p:cNvCxnSpPr>
            <p:nvPr/>
          </p:nvCxnSpPr>
          <p:spPr bwMode="auto">
            <a:xfrm>
              <a:off x="3492500" y="4724400"/>
              <a:ext cx="574675" cy="0"/>
            </a:xfrm>
            <a:prstGeom prst="straightConnector1">
              <a:avLst/>
            </a:prstGeom>
            <a:noFill/>
            <a:ln w="9525">
              <a:solidFill>
                <a:schemeClr val="tx1"/>
              </a:solidFill>
              <a:round/>
              <a:headEnd/>
              <a:tailEnd/>
            </a:ln>
          </p:spPr>
        </p:cxnSp>
        <p:sp>
          <p:nvSpPr>
            <p:cNvPr id="36877" name="Rectangle 13"/>
            <p:cNvSpPr>
              <a:spLocks noChangeArrowheads="1"/>
            </p:cNvSpPr>
            <p:nvPr/>
          </p:nvSpPr>
          <p:spPr bwMode="auto">
            <a:xfrm>
              <a:off x="323850" y="5661025"/>
              <a:ext cx="3168650" cy="792163"/>
            </a:xfrm>
            <a:prstGeom prst="rect">
              <a:avLst/>
            </a:prstGeom>
            <a:solidFill>
              <a:schemeClr val="bg2">
                <a:lumMod val="20000"/>
                <a:lumOff val="80000"/>
              </a:schemeClr>
            </a:solidFill>
            <a:ln w="9525">
              <a:solidFill>
                <a:schemeClr val="tx1"/>
              </a:solidFill>
              <a:miter lim="800000"/>
              <a:headEnd/>
              <a:tailEnd/>
            </a:ln>
          </p:spPr>
          <p:txBody>
            <a:bodyPr wrap="none" anchor="ctr"/>
            <a:lstStyle/>
            <a:p>
              <a:pPr algn="ctr">
                <a:defRPr/>
              </a:pPr>
              <a:r>
                <a:rPr lang="ru-RU" sz="2000" b="1">
                  <a:latin typeface="+mn-lt"/>
                </a:rPr>
                <a:t> Газоснабжение</a:t>
              </a:r>
            </a:p>
          </p:txBody>
        </p:sp>
        <p:sp>
          <p:nvSpPr>
            <p:cNvPr id="36878" name="AutoShape 14"/>
            <p:cNvSpPr>
              <a:spLocks/>
            </p:cNvSpPr>
            <p:nvPr/>
          </p:nvSpPr>
          <p:spPr bwMode="auto">
            <a:xfrm>
              <a:off x="5940425" y="4684713"/>
              <a:ext cx="3203575" cy="1697037"/>
            </a:xfrm>
            <a:prstGeom prst="accentCallout2">
              <a:avLst>
                <a:gd name="adj1" fmla="val 6736"/>
                <a:gd name="adj2" fmla="val -2579"/>
                <a:gd name="adj3" fmla="val 6736"/>
                <a:gd name="adj4" fmla="val -31343"/>
                <a:gd name="adj5" fmla="val 74667"/>
                <a:gd name="adj6" fmla="val -60215"/>
              </a:avLst>
            </a:prstGeom>
            <a:solidFill>
              <a:srgbClr val="FFFF00"/>
            </a:solidFill>
            <a:ln w="9525">
              <a:solidFill>
                <a:schemeClr val="tx1"/>
              </a:solidFill>
              <a:miter lim="800000"/>
              <a:headEnd/>
              <a:tailEnd/>
            </a:ln>
          </p:spPr>
          <p:txBody>
            <a:bodyPr lIns="36000" rIns="36000"/>
            <a:lstStyle/>
            <a:p>
              <a:pPr algn="ctr">
                <a:defRPr/>
              </a:pPr>
              <a:r>
                <a:rPr lang="ru-RU" sz="2400" b="1" dirty="0">
                  <a:latin typeface="+mn-lt"/>
                </a:rPr>
                <a:t> </a:t>
              </a:r>
              <a:r>
                <a:rPr lang="ru-RU" b="1" dirty="0">
                  <a:latin typeface="+mn-lt"/>
                </a:rPr>
                <a:t>М</a:t>
              </a:r>
              <a:r>
                <a:rPr lang="ru-RU" sz="2000" b="1" dirty="0">
                  <a:latin typeface="+mn-lt"/>
                </a:rPr>
                <a:t>есто соединения первого запорного устройства с внешней газораспределительной сетью</a:t>
              </a:r>
            </a:p>
          </p:txBody>
        </p:sp>
        <p:cxnSp>
          <p:nvCxnSpPr>
            <p:cNvPr id="37903" name="AutoShape 16"/>
            <p:cNvCxnSpPr>
              <a:cxnSpLocks noChangeShapeType="1"/>
            </p:cNvCxnSpPr>
            <p:nvPr/>
          </p:nvCxnSpPr>
          <p:spPr bwMode="auto">
            <a:xfrm flipV="1">
              <a:off x="3492500" y="5949280"/>
              <a:ext cx="503436" cy="670"/>
            </a:xfrm>
            <a:prstGeom prst="straightConnector1">
              <a:avLst/>
            </a:prstGeom>
            <a:noFill/>
            <a:ln w="9525">
              <a:solidFill>
                <a:schemeClr val="tx1"/>
              </a:solidFill>
              <a:round/>
              <a:headEnd/>
              <a:tailEnd/>
            </a:ln>
          </p:spPr>
        </p:cxnSp>
        <p:sp>
          <p:nvSpPr>
            <p:cNvPr id="19" name="Правая фигурная скобка 18"/>
            <p:cNvSpPr/>
            <p:nvPr/>
          </p:nvSpPr>
          <p:spPr>
            <a:xfrm>
              <a:off x="3995738" y="1628775"/>
              <a:ext cx="215900" cy="3095625"/>
            </a:xfrm>
            <a:prstGeom prst="rightBrace">
              <a:avLst>
                <a:gd name="adj1" fmla="val 8333"/>
                <a:gd name="adj2" fmla="val 48885"/>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ru-RU"/>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44386"/>
                                        </p:tgtEl>
                                        <p:attrNameLst>
                                          <p:attrName>style.visibility</p:attrName>
                                        </p:attrNameLst>
                                      </p:cBhvr>
                                      <p:to>
                                        <p:strVal val="visible"/>
                                      </p:to>
                                    </p:set>
                                    <p:animEffect transition="in" filter="fade">
                                      <p:cBhvr>
                                        <p:cTn id="7" dur="1000"/>
                                        <p:tgtEl>
                                          <p:spTgt spid="144386"/>
                                        </p:tgtEl>
                                      </p:cBhvr>
                                    </p:animEffect>
                                    <p:anim calcmode="lin" valueType="num">
                                      <p:cBhvr>
                                        <p:cTn id="8" dur="1000" fill="hold"/>
                                        <p:tgtEl>
                                          <p:spTgt spid="144386"/>
                                        </p:tgtEl>
                                        <p:attrNameLst>
                                          <p:attrName>ppt_x</p:attrName>
                                        </p:attrNameLst>
                                      </p:cBhvr>
                                      <p:tavLst>
                                        <p:tav tm="0">
                                          <p:val>
                                            <p:strVal val="#ppt_x"/>
                                          </p:val>
                                        </p:tav>
                                        <p:tav tm="100000">
                                          <p:val>
                                            <p:strVal val="#ppt_x"/>
                                          </p:val>
                                        </p:tav>
                                      </p:tavLst>
                                    </p:anim>
                                    <p:anim calcmode="lin" valueType="num">
                                      <p:cBhvr>
                                        <p:cTn id="9" dur="898" decel="100000" fill="hold"/>
                                        <p:tgtEl>
                                          <p:spTgt spid="144386"/>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14438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sz="3200" b="1" dirty="0" smtClean="0">
                <a:solidFill>
                  <a:schemeClr val="bg1"/>
                </a:solidFill>
                <a:latin typeface="+mn-lt"/>
                <a:ea typeface="+mn-ea"/>
                <a:cs typeface="+mn-cs"/>
              </a:rPr>
              <a:t>О ПРОБЛЕМАХ ОБЩЕГО ИМУЩЕСТВА</a:t>
            </a:r>
            <a:r>
              <a:rPr lang="en-US" sz="3200" b="1" dirty="0" smtClean="0">
                <a:solidFill>
                  <a:schemeClr val="bg1"/>
                </a:solidFill>
                <a:latin typeface="+mn-lt"/>
                <a:ea typeface="+mn-ea"/>
                <a:cs typeface="+mn-cs"/>
              </a:rPr>
              <a:t> </a:t>
            </a:r>
            <a:r>
              <a:rPr lang="ru-RU" sz="3200" b="1" dirty="0" smtClean="0">
                <a:solidFill>
                  <a:schemeClr val="bg1"/>
                </a:solidFill>
                <a:latin typeface="+mn-lt"/>
                <a:ea typeface="+mn-ea"/>
                <a:cs typeface="+mn-cs"/>
              </a:rPr>
              <a:t>ГРАЖДАН В МКД</a:t>
            </a:r>
          </a:p>
        </p:txBody>
      </p:sp>
      <p:sp>
        <p:nvSpPr>
          <p:cNvPr id="4" name="Прямоугольник 3"/>
          <p:cNvSpPr/>
          <p:nvPr/>
        </p:nvSpPr>
        <p:spPr>
          <a:xfrm>
            <a:off x="250825" y="1633538"/>
            <a:ext cx="8713788" cy="4648200"/>
          </a:xfrm>
          <a:prstGeom prst="rect">
            <a:avLst/>
          </a:prstGeom>
        </p:spPr>
        <p:txBody>
          <a:bodyPr>
            <a:spAutoFit/>
          </a:bodyPr>
          <a:lstStyle/>
          <a:p>
            <a:pPr>
              <a:buFontTx/>
              <a:buChar char="-"/>
              <a:defRPr/>
            </a:pPr>
            <a:r>
              <a:rPr lang="ru-RU" sz="2400" b="1" dirty="0">
                <a:solidFill>
                  <a:schemeClr val="bg1"/>
                </a:solidFill>
                <a:latin typeface="+mn-lt"/>
                <a:cs typeface="+mn-cs"/>
              </a:rPr>
              <a:t>Пользование (аренда) общим имуществом </a:t>
            </a:r>
            <a:r>
              <a:rPr lang="ru-RU" sz="2400" b="1" dirty="0">
                <a:solidFill>
                  <a:srgbClr val="FFFF00"/>
                </a:solidFill>
                <a:latin typeface="+mn-lt"/>
                <a:cs typeface="+mn-cs"/>
              </a:rPr>
              <a:t>без решения собрания</a:t>
            </a:r>
            <a:r>
              <a:rPr lang="ru-RU" sz="2400" b="1" dirty="0">
                <a:solidFill>
                  <a:schemeClr val="bg1"/>
                </a:solidFill>
                <a:latin typeface="+mn-lt"/>
                <a:cs typeface="+mn-cs"/>
              </a:rPr>
              <a:t> собственников помещений в МКД</a:t>
            </a:r>
            <a:r>
              <a:rPr lang="ru-RU" sz="2400" dirty="0"/>
              <a:t>  </a:t>
            </a:r>
            <a:r>
              <a:rPr lang="ru-RU" sz="2400" b="1" dirty="0">
                <a:solidFill>
                  <a:schemeClr val="bg1"/>
                </a:solidFill>
                <a:latin typeface="+mn-lt"/>
                <a:cs typeface="+mn-cs"/>
              </a:rPr>
              <a:t>(подвалов, чердаков, щитовых, лифтовых, колясочных), земельного участка</a:t>
            </a:r>
            <a:r>
              <a:rPr lang="en-US" sz="2400" b="1" dirty="0">
                <a:solidFill>
                  <a:schemeClr val="bg1"/>
                </a:solidFill>
                <a:latin typeface="+mn-lt"/>
                <a:cs typeface="+mn-cs"/>
              </a:rPr>
              <a:t>;</a:t>
            </a:r>
            <a:endParaRPr lang="ru-RU" sz="2400" b="1" dirty="0">
              <a:solidFill>
                <a:schemeClr val="bg1"/>
              </a:solidFill>
              <a:latin typeface="+mn-lt"/>
              <a:cs typeface="+mn-cs"/>
            </a:endParaRPr>
          </a:p>
          <a:p>
            <a:pPr>
              <a:buFontTx/>
              <a:buChar char="-"/>
              <a:defRPr/>
            </a:pPr>
            <a:endParaRPr lang="ru-RU" sz="800" b="1" dirty="0">
              <a:solidFill>
                <a:schemeClr val="bg1"/>
              </a:solidFill>
              <a:latin typeface="+mn-lt"/>
              <a:cs typeface="+mn-cs"/>
            </a:endParaRPr>
          </a:p>
          <a:p>
            <a:pPr>
              <a:buFontTx/>
              <a:buChar char="-"/>
              <a:defRPr/>
            </a:pPr>
            <a:r>
              <a:rPr lang="ru-RU" sz="2400" b="1" dirty="0">
                <a:solidFill>
                  <a:srgbClr val="FFFF00"/>
                </a:solidFill>
                <a:latin typeface="+mn-lt"/>
                <a:cs typeface="+mn-cs"/>
              </a:rPr>
              <a:t>Незаконное отчуждение</a:t>
            </a:r>
            <a:r>
              <a:rPr lang="ru-RU" sz="2400" b="1" dirty="0">
                <a:solidFill>
                  <a:schemeClr val="bg1"/>
                </a:solidFill>
                <a:latin typeface="+mn-lt"/>
                <a:cs typeface="+mn-cs"/>
              </a:rPr>
              <a:t>  с последующим оформлением в собственность</a:t>
            </a:r>
            <a:r>
              <a:rPr lang="en-US" sz="2400" b="1" dirty="0">
                <a:solidFill>
                  <a:schemeClr val="bg1"/>
                </a:solidFill>
                <a:latin typeface="+mn-lt"/>
                <a:cs typeface="+mn-cs"/>
              </a:rPr>
              <a:t>;</a:t>
            </a:r>
            <a:endParaRPr lang="ru-RU" sz="2400" b="1" dirty="0">
              <a:solidFill>
                <a:schemeClr val="bg1"/>
              </a:solidFill>
              <a:latin typeface="+mn-lt"/>
              <a:cs typeface="+mn-cs"/>
            </a:endParaRPr>
          </a:p>
          <a:p>
            <a:pPr>
              <a:buFontTx/>
              <a:buChar char="-"/>
              <a:defRPr/>
            </a:pPr>
            <a:endParaRPr lang="ru-RU" sz="800" b="1" dirty="0">
              <a:solidFill>
                <a:schemeClr val="bg1"/>
              </a:solidFill>
              <a:latin typeface="+mn-lt"/>
              <a:cs typeface="+mn-cs"/>
            </a:endParaRPr>
          </a:p>
          <a:p>
            <a:pPr>
              <a:buFontTx/>
              <a:buChar char="-"/>
              <a:defRPr/>
            </a:pPr>
            <a:r>
              <a:rPr lang="ru-RU" sz="2400" b="1" dirty="0">
                <a:solidFill>
                  <a:srgbClr val="FFFF00"/>
                </a:solidFill>
                <a:latin typeface="+mn-lt"/>
                <a:cs typeface="+mn-cs"/>
              </a:rPr>
              <a:t>Конфликт</a:t>
            </a:r>
            <a:r>
              <a:rPr lang="ru-RU" sz="2400" b="1" dirty="0">
                <a:solidFill>
                  <a:schemeClr val="bg1"/>
                </a:solidFill>
                <a:latin typeface="+mn-lt"/>
                <a:cs typeface="+mn-cs"/>
              </a:rPr>
              <a:t> коммерческих интересов и интересов проживающих в доме граждан</a:t>
            </a:r>
            <a:r>
              <a:rPr lang="en-US" sz="2400" b="1" dirty="0">
                <a:solidFill>
                  <a:schemeClr val="bg1"/>
                </a:solidFill>
                <a:latin typeface="+mn-lt"/>
                <a:cs typeface="+mn-cs"/>
              </a:rPr>
              <a:t>;</a:t>
            </a:r>
            <a:endParaRPr lang="ru-RU" sz="2400" b="1" dirty="0">
              <a:solidFill>
                <a:schemeClr val="bg1"/>
              </a:solidFill>
              <a:latin typeface="+mn-lt"/>
              <a:cs typeface="+mn-cs"/>
            </a:endParaRPr>
          </a:p>
          <a:p>
            <a:pPr>
              <a:buFontTx/>
              <a:buChar char="-"/>
              <a:defRPr/>
            </a:pPr>
            <a:endParaRPr lang="ru-RU" sz="800" b="1" dirty="0">
              <a:solidFill>
                <a:schemeClr val="bg1"/>
              </a:solidFill>
              <a:latin typeface="+mn-lt"/>
              <a:cs typeface="+mn-cs"/>
            </a:endParaRPr>
          </a:p>
          <a:p>
            <a:pPr>
              <a:buFontTx/>
              <a:buChar char="-"/>
              <a:defRPr/>
            </a:pPr>
            <a:r>
              <a:rPr lang="ru-RU" sz="2400" b="1" dirty="0">
                <a:solidFill>
                  <a:srgbClr val="FFFF00"/>
                </a:solidFill>
                <a:latin typeface="+mn-lt"/>
                <a:cs typeface="+mn-cs"/>
              </a:rPr>
              <a:t>Ненадлежащее техническое обслуживание</a:t>
            </a:r>
            <a:r>
              <a:rPr lang="ru-RU" sz="2400" b="1" dirty="0">
                <a:solidFill>
                  <a:schemeClr val="bg1"/>
                </a:solidFill>
                <a:latin typeface="+mn-lt"/>
                <a:cs typeface="+mn-cs"/>
              </a:rPr>
              <a:t> здания</a:t>
            </a:r>
            <a:r>
              <a:rPr lang="en-US" sz="2400" b="1" dirty="0">
                <a:solidFill>
                  <a:schemeClr val="bg1"/>
                </a:solidFill>
                <a:latin typeface="+mn-lt"/>
                <a:cs typeface="+mn-cs"/>
              </a:rPr>
              <a:t>;</a:t>
            </a:r>
            <a:endParaRPr lang="ru-RU" sz="2400" b="1" dirty="0">
              <a:solidFill>
                <a:schemeClr val="bg1"/>
              </a:solidFill>
              <a:latin typeface="+mn-lt"/>
              <a:cs typeface="+mn-cs"/>
            </a:endParaRPr>
          </a:p>
          <a:p>
            <a:pPr>
              <a:defRPr/>
            </a:pPr>
            <a:endParaRPr lang="ru-RU" sz="800" b="1" dirty="0">
              <a:solidFill>
                <a:schemeClr val="bg1"/>
              </a:solidFill>
              <a:latin typeface="+mn-lt"/>
              <a:cs typeface="+mn-cs"/>
            </a:endParaRPr>
          </a:p>
          <a:p>
            <a:pPr>
              <a:defRPr/>
            </a:pPr>
            <a:r>
              <a:rPr lang="ru-RU" sz="2400" b="1" dirty="0">
                <a:solidFill>
                  <a:schemeClr val="bg1"/>
                </a:solidFill>
                <a:latin typeface="+mn-lt"/>
                <a:cs typeface="+mn-cs"/>
              </a:rPr>
              <a:t>-</a:t>
            </a:r>
            <a:r>
              <a:rPr lang="ru-RU" sz="2400" b="1" dirty="0">
                <a:solidFill>
                  <a:srgbClr val="FFFF00"/>
                </a:solidFill>
                <a:latin typeface="+mn-lt"/>
                <a:cs typeface="+mn-cs"/>
              </a:rPr>
              <a:t>Отсутствие комфортной среды </a:t>
            </a:r>
            <a:r>
              <a:rPr lang="ru-RU" sz="2400" b="1" dirty="0">
                <a:solidFill>
                  <a:schemeClr val="bg1"/>
                </a:solidFill>
                <a:latin typeface="+mn-lt"/>
                <a:cs typeface="+mn-cs"/>
              </a:rPr>
              <a:t>обитания и гарантий безопасного проживания.</a:t>
            </a:r>
          </a:p>
        </p:txBody>
      </p:sp>
    </p:spTree>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sz="3200" b="1" dirty="0" smtClean="0">
                <a:solidFill>
                  <a:schemeClr val="bg1"/>
                </a:solidFill>
                <a:latin typeface="+mn-lt"/>
                <a:ea typeface="+mn-ea"/>
                <a:cs typeface="+mn-cs"/>
              </a:rPr>
              <a:t>О ПРОБЛЕМАХ ОБЩЕГО ИМУЩЕСТВА</a:t>
            </a:r>
            <a:r>
              <a:rPr lang="en-US" sz="3200" b="1" dirty="0" smtClean="0">
                <a:solidFill>
                  <a:schemeClr val="bg1"/>
                </a:solidFill>
                <a:latin typeface="+mn-lt"/>
                <a:ea typeface="+mn-ea"/>
                <a:cs typeface="+mn-cs"/>
              </a:rPr>
              <a:t> </a:t>
            </a:r>
            <a:r>
              <a:rPr lang="ru-RU" sz="3200" b="1" dirty="0" smtClean="0">
                <a:solidFill>
                  <a:schemeClr val="bg1"/>
                </a:solidFill>
                <a:latin typeface="+mn-lt"/>
                <a:ea typeface="+mn-ea"/>
                <a:cs typeface="+mn-cs"/>
              </a:rPr>
              <a:t>ГРАЖДАН В МКД</a:t>
            </a:r>
          </a:p>
        </p:txBody>
      </p:sp>
      <p:pic>
        <p:nvPicPr>
          <p:cNvPr id="69635" name="Picture 4"/>
          <p:cNvPicPr>
            <a:picLocks noChangeAspect="1" noChangeArrowheads="1"/>
          </p:cNvPicPr>
          <p:nvPr/>
        </p:nvPicPr>
        <p:blipFill>
          <a:blip r:embed="rId2" cstate="print"/>
          <a:srcRect l="22691" t="37032" r="31374" b="10797"/>
          <a:stretch>
            <a:fillRect/>
          </a:stretch>
        </p:blipFill>
        <p:spPr bwMode="auto">
          <a:xfrm>
            <a:off x="250825" y="1327150"/>
            <a:ext cx="8662988" cy="5530850"/>
          </a:xfrm>
          <a:prstGeom prst="rect">
            <a:avLst/>
          </a:prstGeom>
          <a:noFill/>
          <a:ln w="9525">
            <a:noFill/>
            <a:miter lim="800000"/>
            <a:headEnd/>
            <a:tailEnd/>
          </a:ln>
        </p:spPr>
      </p:pic>
      <p:sp>
        <p:nvSpPr>
          <p:cNvPr id="69636" name="Прямоугольник 4"/>
          <p:cNvSpPr>
            <a:spLocks noChangeArrowheads="1"/>
          </p:cNvSpPr>
          <p:nvPr/>
        </p:nvSpPr>
        <p:spPr bwMode="auto">
          <a:xfrm>
            <a:off x="198438" y="6488113"/>
            <a:ext cx="5813425" cy="369887"/>
          </a:xfrm>
          <a:prstGeom prst="rect">
            <a:avLst/>
          </a:prstGeom>
          <a:noFill/>
          <a:ln w="9525">
            <a:noFill/>
            <a:miter lim="800000"/>
            <a:headEnd/>
            <a:tailEnd/>
          </a:ln>
        </p:spPr>
        <p:txBody>
          <a:bodyPr>
            <a:spAutoFit/>
          </a:bodyPr>
          <a:lstStyle/>
          <a:p>
            <a:r>
              <a:rPr lang="ru-RU">
                <a:solidFill>
                  <a:schemeClr val="bg1"/>
                </a:solidFill>
              </a:rPr>
              <a:t>Неправомерная установка доп.оборудования</a:t>
            </a:r>
          </a:p>
        </p:txBody>
      </p:sp>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67944" y="0"/>
            <a:ext cx="4546848" cy="720080"/>
          </a:xfrm>
          <a:solidFill>
            <a:srgbClr val="FFFF00"/>
          </a:solidFill>
          <a:ln>
            <a:solidFill>
              <a:srgbClr val="FFFF00"/>
            </a:solidFill>
          </a:ln>
        </p:spPr>
        <p:txBody>
          <a:bodyPr/>
          <a:lstStyle/>
          <a:p>
            <a:r>
              <a:rPr lang="ru-RU" sz="4000" b="1" kern="1200" dirty="0" smtClean="0">
                <a:solidFill>
                  <a:schemeClr val="tx1"/>
                </a:solidFill>
                <a:latin typeface="+mn-lt"/>
                <a:ea typeface="+mn-ea"/>
                <a:cs typeface="+mn-cs"/>
              </a:rPr>
              <a:t>Участники ЖКХ</a:t>
            </a:r>
          </a:p>
        </p:txBody>
      </p:sp>
      <p:sp>
        <p:nvSpPr>
          <p:cNvPr id="5" name="TextBox 4"/>
          <p:cNvSpPr txBox="1"/>
          <p:nvPr/>
        </p:nvSpPr>
        <p:spPr>
          <a:xfrm>
            <a:off x="251520" y="1340768"/>
            <a:ext cx="8892480" cy="5262979"/>
          </a:xfrm>
          <a:prstGeom prst="rect">
            <a:avLst/>
          </a:prstGeom>
          <a:solidFill>
            <a:schemeClr val="bg1"/>
          </a:solidFill>
          <a:ln w="57150">
            <a:solidFill>
              <a:srgbClr val="FFFF00"/>
            </a:solidFill>
          </a:ln>
        </p:spPr>
        <p:txBody>
          <a:bodyPr wrap="square" rtlCol="0">
            <a:spAutoFit/>
          </a:bodyPr>
          <a:lstStyle/>
          <a:p>
            <a:pPr>
              <a:spcBef>
                <a:spcPts val="600"/>
              </a:spcBef>
              <a:spcAft>
                <a:spcPts val="600"/>
              </a:spcAft>
              <a:buFont typeface="Wingdings" pitchFamily="2" charset="2"/>
              <a:buChar char="ü"/>
            </a:pPr>
            <a:r>
              <a:rPr lang="ru-RU" sz="1600" dirty="0" smtClean="0"/>
              <a:t>определение порядка государственного учета ЖФ; </a:t>
            </a:r>
          </a:p>
          <a:p>
            <a:pPr>
              <a:spcBef>
                <a:spcPts val="600"/>
              </a:spcBef>
              <a:spcAft>
                <a:spcPts val="600"/>
              </a:spcAft>
              <a:buFont typeface="Wingdings" pitchFamily="2" charset="2"/>
              <a:buChar char="ü"/>
            </a:pPr>
            <a:r>
              <a:rPr lang="ru-RU" sz="1600" dirty="0" smtClean="0"/>
              <a:t>установление требований к жилым помещениям, их содержанию, содержанию общего имущества собственников помещений в МКД;</a:t>
            </a:r>
          </a:p>
          <a:p>
            <a:pPr>
              <a:spcBef>
                <a:spcPts val="600"/>
              </a:spcBef>
              <a:spcAft>
                <a:spcPts val="600"/>
              </a:spcAft>
              <a:buFont typeface="Wingdings" pitchFamily="2" charset="2"/>
              <a:buChar char="ü"/>
            </a:pPr>
            <a:r>
              <a:rPr lang="ru-RU" sz="1600" dirty="0" smtClean="0"/>
              <a:t>определение оснований признания малоимущих граждан нуждающимися в жилых помещениях, предоставляемых по договорам социального найма и порядка его предоставления ; </a:t>
            </a:r>
          </a:p>
          <a:p>
            <a:pPr>
              <a:spcBef>
                <a:spcPts val="600"/>
              </a:spcBef>
              <a:spcAft>
                <a:spcPts val="600"/>
              </a:spcAft>
              <a:buFont typeface="Wingdings" pitchFamily="2" charset="2"/>
              <a:buChar char="ü"/>
            </a:pPr>
            <a:r>
              <a:rPr lang="ru-RU" sz="1600" dirty="0" smtClean="0"/>
              <a:t> определение порядка организации и деятельности ТСЖ, ЖСК определение правового положения членов товариществ собственников жилья, членов  кооперативов; </a:t>
            </a:r>
          </a:p>
          <a:p>
            <a:pPr>
              <a:spcBef>
                <a:spcPts val="600"/>
              </a:spcBef>
              <a:spcAft>
                <a:spcPts val="600"/>
              </a:spcAft>
              <a:buFont typeface="Wingdings" pitchFamily="2" charset="2"/>
              <a:buChar char="ü"/>
            </a:pPr>
            <a:r>
              <a:rPr lang="ru-RU" sz="1600" dirty="0" smtClean="0"/>
              <a:t> определение условий и порядка переустройства и перепланировки жилых помещений; </a:t>
            </a:r>
          </a:p>
          <a:p>
            <a:pPr>
              <a:spcBef>
                <a:spcPts val="600"/>
              </a:spcBef>
              <a:spcAft>
                <a:spcPts val="600"/>
              </a:spcAft>
              <a:buFont typeface="Wingdings" pitchFamily="2" charset="2"/>
              <a:buChar char="ü"/>
            </a:pPr>
            <a:r>
              <a:rPr lang="ru-RU" sz="1600" dirty="0" smtClean="0"/>
              <a:t>установление правил пользования жилыми помещениями; </a:t>
            </a:r>
          </a:p>
          <a:p>
            <a:pPr>
              <a:spcBef>
                <a:spcPts val="600"/>
              </a:spcBef>
              <a:spcAft>
                <a:spcPts val="600"/>
              </a:spcAft>
              <a:buFont typeface="Wingdings" pitchFamily="2" charset="2"/>
              <a:buChar char="ü"/>
            </a:pPr>
            <a:r>
              <a:rPr lang="ru-RU" sz="1600" dirty="0" smtClean="0"/>
              <a:t>правовое регулирование отдельных видов сделок с жилыми помещениями; </a:t>
            </a:r>
          </a:p>
          <a:p>
            <a:pPr>
              <a:spcBef>
                <a:spcPts val="600"/>
              </a:spcBef>
              <a:spcAft>
                <a:spcPts val="600"/>
              </a:spcAft>
              <a:buFont typeface="Wingdings" pitchFamily="2" charset="2"/>
              <a:buChar char="ü"/>
            </a:pPr>
            <a:r>
              <a:rPr lang="ru-RU" sz="1600" dirty="0" smtClean="0"/>
              <a:t> установление структуры платы за жилое помещение и коммунальные услуги, порядка расчета и внесения такой платы; </a:t>
            </a:r>
          </a:p>
          <a:p>
            <a:pPr>
              <a:spcBef>
                <a:spcPts val="600"/>
              </a:spcBef>
              <a:spcAft>
                <a:spcPts val="600"/>
              </a:spcAft>
              <a:buFont typeface="Wingdings" pitchFamily="2" charset="2"/>
              <a:buChar char="ü"/>
            </a:pPr>
            <a:r>
              <a:rPr lang="ru-RU" sz="1600" dirty="0" smtClean="0"/>
              <a:t> осуществление контроля за использованием и сохранностью жилищного фонда РФ, соответствием жилых помещений данного фонда установленным санитарным и техническим правилам и нормам, иным требованиям законодательства…</a:t>
            </a:r>
            <a:endParaRPr lang="ru-RU" sz="2000" dirty="0"/>
          </a:p>
        </p:txBody>
      </p:sp>
      <p:sp>
        <p:nvSpPr>
          <p:cNvPr id="11" name="TextBox 10"/>
          <p:cNvSpPr txBox="1"/>
          <p:nvPr/>
        </p:nvSpPr>
        <p:spPr>
          <a:xfrm>
            <a:off x="251520" y="908720"/>
            <a:ext cx="7776864" cy="461665"/>
          </a:xfrm>
          <a:prstGeom prst="rect">
            <a:avLst/>
          </a:prstGeom>
          <a:solidFill>
            <a:srgbClr val="FFFF00"/>
          </a:solidFill>
          <a:ln w="76200">
            <a:solidFill>
              <a:srgbClr val="FFFF00"/>
            </a:solidFill>
          </a:ln>
        </p:spPr>
        <p:txBody>
          <a:bodyPr wrap="square" rtlCol="0">
            <a:spAutoFit/>
          </a:bodyPr>
          <a:lstStyle/>
          <a:p>
            <a:r>
              <a:rPr lang="ru-RU" sz="2400" b="1" dirty="0" smtClean="0"/>
              <a:t>Органы государственной власти РФ,</a:t>
            </a:r>
            <a:r>
              <a:rPr lang="ru-RU" sz="2400" dirty="0" smtClean="0"/>
              <a:t> ст. 12 ЖК РФ</a:t>
            </a:r>
            <a:r>
              <a:rPr lang="ru-RU" sz="2400" b="1" dirty="0" smtClean="0"/>
              <a:t> </a:t>
            </a:r>
            <a:endParaRPr lang="ru-RU" sz="1600" b="1" dirty="0"/>
          </a:p>
        </p:txBody>
      </p:sp>
    </p:spTree>
  </p:cSld>
  <p:clrMapOvr>
    <a:masterClrMapping/>
  </p:clrMapOvr>
  <p:transition spd="slow">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sz="3200" b="1" dirty="0" smtClean="0">
                <a:solidFill>
                  <a:schemeClr val="bg1"/>
                </a:solidFill>
                <a:latin typeface="+mn-lt"/>
                <a:ea typeface="+mn-ea"/>
                <a:cs typeface="+mn-cs"/>
              </a:rPr>
              <a:t>О ПРОБЛЕМАХ ОБЩЕГО ИМУЩЕСТВА</a:t>
            </a:r>
            <a:r>
              <a:rPr lang="en-US" sz="3200" b="1" dirty="0" smtClean="0">
                <a:solidFill>
                  <a:schemeClr val="bg1"/>
                </a:solidFill>
                <a:latin typeface="+mn-lt"/>
                <a:ea typeface="+mn-ea"/>
                <a:cs typeface="+mn-cs"/>
              </a:rPr>
              <a:t> </a:t>
            </a:r>
            <a:r>
              <a:rPr lang="ru-RU" sz="3200" b="1" dirty="0" smtClean="0">
                <a:solidFill>
                  <a:schemeClr val="bg1"/>
                </a:solidFill>
                <a:latin typeface="+mn-lt"/>
                <a:ea typeface="+mn-ea"/>
                <a:cs typeface="+mn-cs"/>
              </a:rPr>
              <a:t>ГРАЖДАН В МКД</a:t>
            </a:r>
          </a:p>
        </p:txBody>
      </p:sp>
      <p:sp>
        <p:nvSpPr>
          <p:cNvPr id="70659" name="Прямоугольник 4"/>
          <p:cNvSpPr>
            <a:spLocks noChangeArrowheads="1"/>
          </p:cNvSpPr>
          <p:nvPr/>
        </p:nvSpPr>
        <p:spPr bwMode="auto">
          <a:xfrm>
            <a:off x="198438" y="5373688"/>
            <a:ext cx="8945562" cy="1200150"/>
          </a:xfrm>
          <a:prstGeom prst="rect">
            <a:avLst/>
          </a:prstGeom>
          <a:noFill/>
          <a:ln w="9525">
            <a:noFill/>
            <a:miter lim="800000"/>
            <a:headEnd/>
            <a:tailEnd/>
          </a:ln>
        </p:spPr>
        <p:txBody>
          <a:bodyPr>
            <a:spAutoFit/>
          </a:bodyPr>
          <a:lstStyle/>
          <a:p>
            <a:r>
              <a:rPr lang="ru-RU">
                <a:solidFill>
                  <a:schemeClr val="bg1"/>
                </a:solidFill>
              </a:rPr>
              <a:t>Заключение договоров об использовании общего имущества собственников помещений в МКД (в том числе договоров на установку и эксплуатацию рекламных конструкций) на условиях, определенных решением общего собрания (пункт 3.1 части 2 ст. 44 ЖК РФ).</a:t>
            </a:r>
          </a:p>
        </p:txBody>
      </p:sp>
      <p:pic>
        <p:nvPicPr>
          <p:cNvPr id="70660" name="Picture 2" descr="http://forum.ozpp.ru/attachment.php?attachmentid=24145&amp;d=1363775594"/>
          <p:cNvPicPr>
            <a:picLocks noChangeAspect="1" noChangeArrowheads="1"/>
          </p:cNvPicPr>
          <p:nvPr/>
        </p:nvPicPr>
        <p:blipFill>
          <a:blip r:embed="rId2" cstate="print"/>
          <a:srcRect/>
          <a:stretch>
            <a:fillRect/>
          </a:stretch>
        </p:blipFill>
        <p:spPr bwMode="auto">
          <a:xfrm>
            <a:off x="0" y="1484313"/>
            <a:ext cx="9753600" cy="367347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sz="3200" b="1" dirty="0" smtClean="0">
                <a:solidFill>
                  <a:schemeClr val="bg1"/>
                </a:solidFill>
                <a:latin typeface="+mn-lt"/>
                <a:ea typeface="+mn-ea"/>
                <a:cs typeface="+mn-cs"/>
              </a:rPr>
              <a:t>О ПРОБЛЕМАХ ОБЩЕГО ИМУЩЕСТВА</a:t>
            </a:r>
            <a:r>
              <a:rPr lang="en-US" sz="3200" b="1" dirty="0" smtClean="0">
                <a:solidFill>
                  <a:schemeClr val="bg1"/>
                </a:solidFill>
                <a:latin typeface="+mn-lt"/>
                <a:ea typeface="+mn-ea"/>
                <a:cs typeface="+mn-cs"/>
              </a:rPr>
              <a:t> </a:t>
            </a:r>
            <a:r>
              <a:rPr lang="ru-RU" sz="3200" b="1" dirty="0" smtClean="0">
                <a:solidFill>
                  <a:schemeClr val="bg1"/>
                </a:solidFill>
                <a:latin typeface="+mn-lt"/>
                <a:ea typeface="+mn-ea"/>
                <a:cs typeface="+mn-cs"/>
              </a:rPr>
              <a:t>ГРАЖДАН В МКД</a:t>
            </a:r>
          </a:p>
        </p:txBody>
      </p:sp>
      <p:sp>
        <p:nvSpPr>
          <p:cNvPr id="71683" name="Прямоугольник 4"/>
          <p:cNvSpPr>
            <a:spLocks noChangeArrowheads="1"/>
          </p:cNvSpPr>
          <p:nvPr/>
        </p:nvSpPr>
        <p:spPr bwMode="auto">
          <a:xfrm>
            <a:off x="6516688" y="5889625"/>
            <a:ext cx="2627312" cy="923925"/>
          </a:xfrm>
          <a:prstGeom prst="rect">
            <a:avLst/>
          </a:prstGeom>
          <a:noFill/>
          <a:ln w="9525">
            <a:noFill/>
            <a:miter lim="800000"/>
            <a:headEnd/>
            <a:tailEnd/>
          </a:ln>
        </p:spPr>
        <p:txBody>
          <a:bodyPr>
            <a:spAutoFit/>
          </a:bodyPr>
          <a:lstStyle/>
          <a:p>
            <a:r>
              <a:rPr lang="ru-RU">
                <a:solidFill>
                  <a:schemeClr val="bg1"/>
                </a:solidFill>
              </a:rPr>
              <a:t>Незаконное проживание </a:t>
            </a:r>
          </a:p>
          <a:p>
            <a:r>
              <a:rPr lang="ru-RU">
                <a:solidFill>
                  <a:schemeClr val="bg1"/>
                </a:solidFill>
              </a:rPr>
              <a:t>иностранных граждан</a:t>
            </a:r>
          </a:p>
        </p:txBody>
      </p:sp>
      <p:pic>
        <p:nvPicPr>
          <p:cNvPr id="71684" name="Picture 2" descr="http://xn--80aadiia7avcvnberct7e.xn--p1ai/media/problem/9036/1236016c-7c4c-41cf-b7ae-7b9f9ff04013.jpeg"/>
          <p:cNvPicPr>
            <a:picLocks noChangeAspect="1" noChangeArrowheads="1"/>
          </p:cNvPicPr>
          <p:nvPr/>
        </p:nvPicPr>
        <p:blipFill>
          <a:blip r:embed="rId2" cstate="print"/>
          <a:srcRect/>
          <a:stretch>
            <a:fillRect/>
          </a:stretch>
        </p:blipFill>
        <p:spPr bwMode="auto">
          <a:xfrm>
            <a:off x="2411413" y="1365250"/>
            <a:ext cx="4032250" cy="5376863"/>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sz="3200" b="1" dirty="0" smtClean="0">
                <a:solidFill>
                  <a:schemeClr val="bg1"/>
                </a:solidFill>
                <a:latin typeface="+mn-lt"/>
                <a:ea typeface="+mn-ea"/>
                <a:cs typeface="+mn-cs"/>
              </a:rPr>
              <a:t>О ПРОБЛЕМАХ ОБЩЕГО ИМУЩЕСТВА</a:t>
            </a:r>
            <a:r>
              <a:rPr lang="en-US" sz="3200" b="1" dirty="0" smtClean="0">
                <a:solidFill>
                  <a:schemeClr val="bg1"/>
                </a:solidFill>
                <a:latin typeface="+mn-lt"/>
                <a:ea typeface="+mn-ea"/>
                <a:cs typeface="+mn-cs"/>
              </a:rPr>
              <a:t> </a:t>
            </a:r>
            <a:r>
              <a:rPr lang="ru-RU" sz="3200" b="1" dirty="0" smtClean="0">
                <a:solidFill>
                  <a:schemeClr val="bg1"/>
                </a:solidFill>
                <a:latin typeface="+mn-lt"/>
                <a:ea typeface="+mn-ea"/>
                <a:cs typeface="+mn-cs"/>
              </a:rPr>
              <a:t>ГРАЖДАН В МКД</a:t>
            </a:r>
          </a:p>
        </p:txBody>
      </p:sp>
      <p:pic>
        <p:nvPicPr>
          <p:cNvPr id="72707" name="Picture 2" descr="http://m.novosti-n.org/upload/news/8861.jpg"/>
          <p:cNvPicPr>
            <a:picLocks noChangeAspect="1" noChangeArrowheads="1"/>
          </p:cNvPicPr>
          <p:nvPr/>
        </p:nvPicPr>
        <p:blipFill>
          <a:blip r:embed="rId2" cstate="print"/>
          <a:srcRect/>
          <a:stretch>
            <a:fillRect/>
          </a:stretch>
        </p:blipFill>
        <p:spPr bwMode="auto">
          <a:xfrm>
            <a:off x="323850" y="1395413"/>
            <a:ext cx="8496300" cy="5634037"/>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sz="3200" b="1" dirty="0" smtClean="0">
                <a:solidFill>
                  <a:schemeClr val="bg1"/>
                </a:solidFill>
                <a:latin typeface="+mn-lt"/>
                <a:ea typeface="+mn-ea"/>
                <a:cs typeface="+mn-cs"/>
              </a:rPr>
              <a:t>О ПРОБЛЕМАХ ОБЩЕГО ИМУЩЕСТВА</a:t>
            </a:r>
            <a:r>
              <a:rPr lang="en-US" sz="3200" b="1" dirty="0" smtClean="0">
                <a:solidFill>
                  <a:schemeClr val="bg1"/>
                </a:solidFill>
                <a:latin typeface="+mn-lt"/>
                <a:ea typeface="+mn-ea"/>
                <a:cs typeface="+mn-cs"/>
              </a:rPr>
              <a:t> </a:t>
            </a:r>
            <a:r>
              <a:rPr lang="ru-RU" sz="3200" b="1" dirty="0" smtClean="0">
                <a:solidFill>
                  <a:schemeClr val="bg1"/>
                </a:solidFill>
                <a:latin typeface="+mn-lt"/>
                <a:ea typeface="+mn-ea"/>
                <a:cs typeface="+mn-cs"/>
              </a:rPr>
              <a:t>ГРАЖДАН В МКД</a:t>
            </a:r>
          </a:p>
        </p:txBody>
      </p:sp>
      <p:pic>
        <p:nvPicPr>
          <p:cNvPr id="73731" name="Picture 2"/>
          <p:cNvPicPr>
            <a:picLocks noChangeAspect="1" noChangeArrowheads="1"/>
          </p:cNvPicPr>
          <p:nvPr/>
        </p:nvPicPr>
        <p:blipFill>
          <a:blip r:embed="rId2" cstate="print"/>
          <a:srcRect l="17982" t="26202" r="41617" b="33098"/>
          <a:stretch>
            <a:fillRect/>
          </a:stretch>
        </p:blipFill>
        <p:spPr bwMode="auto">
          <a:xfrm>
            <a:off x="539750" y="1484313"/>
            <a:ext cx="8135938" cy="4608512"/>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sz="3200" b="1" dirty="0" smtClean="0">
                <a:solidFill>
                  <a:schemeClr val="bg1"/>
                </a:solidFill>
                <a:latin typeface="+mn-lt"/>
                <a:ea typeface="+mn-ea"/>
                <a:cs typeface="+mn-cs"/>
              </a:rPr>
              <a:t>О ПРОБЛЕМАХ ОБЩЕГО ИМУЩЕСТВА</a:t>
            </a:r>
            <a:r>
              <a:rPr lang="en-US" sz="3200" b="1" dirty="0" smtClean="0">
                <a:solidFill>
                  <a:schemeClr val="bg1"/>
                </a:solidFill>
                <a:latin typeface="+mn-lt"/>
                <a:ea typeface="+mn-ea"/>
                <a:cs typeface="+mn-cs"/>
              </a:rPr>
              <a:t> </a:t>
            </a:r>
            <a:r>
              <a:rPr lang="ru-RU" sz="3200" b="1" dirty="0" smtClean="0">
                <a:solidFill>
                  <a:schemeClr val="bg1"/>
                </a:solidFill>
                <a:latin typeface="+mn-lt"/>
                <a:ea typeface="+mn-ea"/>
                <a:cs typeface="+mn-cs"/>
              </a:rPr>
              <a:t>ГРАЖДАН В МКД</a:t>
            </a:r>
          </a:p>
        </p:txBody>
      </p:sp>
      <p:pic>
        <p:nvPicPr>
          <p:cNvPr id="74755" name="Picture 2" descr="http://kavpolit.ru/media/thumbs/630_380/6f/d5/e0/6fd5e0487717b8b273d9b2fb9861fd5f.jpg"/>
          <p:cNvPicPr>
            <a:picLocks noChangeAspect="1" noChangeArrowheads="1"/>
          </p:cNvPicPr>
          <p:nvPr/>
        </p:nvPicPr>
        <p:blipFill>
          <a:blip r:embed="rId2" cstate="print"/>
          <a:srcRect/>
          <a:stretch>
            <a:fillRect/>
          </a:stretch>
        </p:blipFill>
        <p:spPr bwMode="auto">
          <a:xfrm>
            <a:off x="144463" y="1412875"/>
            <a:ext cx="8891587" cy="5364163"/>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sz="3200" b="1" dirty="0" smtClean="0">
                <a:solidFill>
                  <a:schemeClr val="bg1"/>
                </a:solidFill>
                <a:latin typeface="+mn-lt"/>
                <a:ea typeface="+mn-ea"/>
                <a:cs typeface="+mn-cs"/>
              </a:rPr>
              <a:t>О ПРОБЛЕМАХ ОБЩЕГО ИМУЩЕСТВА</a:t>
            </a:r>
            <a:r>
              <a:rPr lang="en-US" sz="3200" b="1" dirty="0" smtClean="0">
                <a:solidFill>
                  <a:schemeClr val="bg1"/>
                </a:solidFill>
                <a:latin typeface="+mn-lt"/>
                <a:ea typeface="+mn-ea"/>
                <a:cs typeface="+mn-cs"/>
              </a:rPr>
              <a:t> </a:t>
            </a:r>
            <a:r>
              <a:rPr lang="ru-RU" sz="3200" b="1" dirty="0" smtClean="0">
                <a:solidFill>
                  <a:schemeClr val="bg1"/>
                </a:solidFill>
                <a:latin typeface="+mn-lt"/>
                <a:ea typeface="+mn-ea"/>
                <a:cs typeface="+mn-cs"/>
              </a:rPr>
              <a:t>ГРАЖДАН В МКД</a:t>
            </a:r>
          </a:p>
        </p:txBody>
      </p:sp>
      <p:pic>
        <p:nvPicPr>
          <p:cNvPr id="75779" name="Picture 2" descr="http://bm.img.com.ua/berlin/storage/finance/orig/2/05/68c53d2763ab3e6eadc6797c4b604052.jpg"/>
          <p:cNvPicPr>
            <a:picLocks noChangeAspect="1" noChangeArrowheads="1"/>
          </p:cNvPicPr>
          <p:nvPr/>
        </p:nvPicPr>
        <p:blipFill>
          <a:blip r:embed="rId2" cstate="print"/>
          <a:srcRect/>
          <a:stretch>
            <a:fillRect/>
          </a:stretch>
        </p:blipFill>
        <p:spPr bwMode="auto">
          <a:xfrm>
            <a:off x="504825" y="1341438"/>
            <a:ext cx="8170863" cy="544512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sz="3200" b="1" dirty="0" smtClean="0">
                <a:solidFill>
                  <a:schemeClr val="bg1"/>
                </a:solidFill>
                <a:latin typeface="+mn-lt"/>
                <a:ea typeface="+mn-ea"/>
                <a:cs typeface="+mn-cs"/>
              </a:rPr>
              <a:t>О ПРОБЛЕМАХ ОБЩЕГО ИМУЩЕСТВА</a:t>
            </a:r>
            <a:r>
              <a:rPr lang="en-US" sz="3200" b="1" dirty="0" smtClean="0">
                <a:solidFill>
                  <a:schemeClr val="bg1"/>
                </a:solidFill>
                <a:latin typeface="+mn-lt"/>
                <a:ea typeface="+mn-ea"/>
                <a:cs typeface="+mn-cs"/>
              </a:rPr>
              <a:t> </a:t>
            </a:r>
            <a:r>
              <a:rPr lang="ru-RU" sz="3200" b="1" dirty="0" smtClean="0">
                <a:solidFill>
                  <a:schemeClr val="bg1"/>
                </a:solidFill>
                <a:latin typeface="+mn-lt"/>
                <a:ea typeface="+mn-ea"/>
                <a:cs typeface="+mn-cs"/>
              </a:rPr>
              <a:t>ГРАЖДАН В МКД</a:t>
            </a:r>
          </a:p>
        </p:txBody>
      </p:sp>
      <p:pic>
        <p:nvPicPr>
          <p:cNvPr id="76803" name="Picture 2" descr="http://www.metronews.ru/_internal/gxml!0/r0dc21o2f3vste5s7ezej9x3a10rp3w$ivbmj9poknarzncqlw3qr858x8jkggh/57722.jpeg"/>
          <p:cNvPicPr>
            <a:picLocks noChangeAspect="1" noChangeArrowheads="1"/>
          </p:cNvPicPr>
          <p:nvPr/>
        </p:nvPicPr>
        <p:blipFill>
          <a:blip r:embed="rId2" cstate="print"/>
          <a:srcRect/>
          <a:stretch>
            <a:fillRect/>
          </a:stretch>
        </p:blipFill>
        <p:spPr bwMode="auto">
          <a:xfrm>
            <a:off x="179388" y="1341438"/>
            <a:ext cx="8723312" cy="545782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sz="3200" b="1" dirty="0" smtClean="0">
                <a:solidFill>
                  <a:schemeClr val="bg1"/>
                </a:solidFill>
                <a:latin typeface="+mn-lt"/>
                <a:ea typeface="+mn-ea"/>
                <a:cs typeface="+mn-cs"/>
              </a:rPr>
              <a:t>О ПРОБЛЕМАХ ОБЩЕГО ИМУЩЕСТВА</a:t>
            </a:r>
            <a:r>
              <a:rPr lang="en-US" sz="3200" b="1" dirty="0" smtClean="0">
                <a:solidFill>
                  <a:schemeClr val="bg1"/>
                </a:solidFill>
                <a:latin typeface="+mn-lt"/>
                <a:ea typeface="+mn-ea"/>
                <a:cs typeface="+mn-cs"/>
              </a:rPr>
              <a:t> </a:t>
            </a:r>
            <a:r>
              <a:rPr lang="ru-RU" sz="3200" b="1" dirty="0" smtClean="0">
                <a:solidFill>
                  <a:schemeClr val="bg1"/>
                </a:solidFill>
                <a:latin typeface="+mn-lt"/>
                <a:ea typeface="+mn-ea"/>
                <a:cs typeface="+mn-cs"/>
              </a:rPr>
              <a:t>ГРАЖДАН В МКД</a:t>
            </a:r>
          </a:p>
        </p:txBody>
      </p:sp>
      <p:pic>
        <p:nvPicPr>
          <p:cNvPr id="77827" name="Picture 2" descr="http://img-fotki.yandex.ru/get/4134/83690283.3/0_b3ad4_9ecbf170_orig.jpg"/>
          <p:cNvPicPr>
            <a:picLocks noChangeAspect="1" noChangeArrowheads="1"/>
          </p:cNvPicPr>
          <p:nvPr/>
        </p:nvPicPr>
        <p:blipFill>
          <a:blip r:embed="rId2" cstate="print"/>
          <a:srcRect/>
          <a:stretch>
            <a:fillRect/>
          </a:stretch>
        </p:blipFill>
        <p:spPr bwMode="auto">
          <a:xfrm>
            <a:off x="1042988" y="1508125"/>
            <a:ext cx="7129462" cy="534987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sz="3200" b="1" dirty="0" smtClean="0">
                <a:solidFill>
                  <a:schemeClr val="bg1"/>
                </a:solidFill>
                <a:latin typeface="+mn-lt"/>
                <a:ea typeface="+mn-ea"/>
                <a:cs typeface="+mn-cs"/>
              </a:rPr>
              <a:t>О ПРОБЛЕМАХ ОБЩЕГО ИМУЩЕСТВА</a:t>
            </a:r>
            <a:r>
              <a:rPr lang="en-US" sz="3200" b="1" dirty="0" smtClean="0">
                <a:solidFill>
                  <a:schemeClr val="bg1"/>
                </a:solidFill>
                <a:latin typeface="+mn-lt"/>
                <a:ea typeface="+mn-ea"/>
                <a:cs typeface="+mn-cs"/>
              </a:rPr>
              <a:t> </a:t>
            </a:r>
            <a:r>
              <a:rPr lang="ru-RU" sz="3200" b="1" dirty="0" smtClean="0">
                <a:solidFill>
                  <a:schemeClr val="bg1"/>
                </a:solidFill>
                <a:latin typeface="+mn-lt"/>
                <a:ea typeface="+mn-ea"/>
                <a:cs typeface="+mn-cs"/>
              </a:rPr>
              <a:t>ГРАЖДАН В МКД</a:t>
            </a:r>
          </a:p>
        </p:txBody>
      </p:sp>
      <p:pic>
        <p:nvPicPr>
          <p:cNvPr id="78851" name="Picture 2" descr="В доме 117 по улице Ломоносова технический этаж отдали под квартиры"/>
          <p:cNvPicPr>
            <a:picLocks noChangeAspect="1" noChangeArrowheads="1"/>
          </p:cNvPicPr>
          <p:nvPr/>
        </p:nvPicPr>
        <p:blipFill>
          <a:blip r:embed="rId2" cstate="print"/>
          <a:srcRect/>
          <a:stretch>
            <a:fillRect/>
          </a:stretch>
        </p:blipFill>
        <p:spPr bwMode="auto">
          <a:xfrm>
            <a:off x="2843213" y="1412875"/>
            <a:ext cx="6049962" cy="4537075"/>
          </a:xfrm>
          <a:prstGeom prst="rect">
            <a:avLst/>
          </a:prstGeom>
          <a:noFill/>
          <a:ln w="9525">
            <a:noFill/>
            <a:miter lim="800000"/>
            <a:headEnd/>
            <a:tailEnd/>
          </a:ln>
        </p:spPr>
      </p:pic>
      <p:sp>
        <p:nvSpPr>
          <p:cNvPr id="78852" name="Прямоугольник 4"/>
          <p:cNvSpPr>
            <a:spLocks noChangeArrowheads="1"/>
          </p:cNvSpPr>
          <p:nvPr/>
        </p:nvSpPr>
        <p:spPr bwMode="auto">
          <a:xfrm>
            <a:off x="179388" y="2060575"/>
            <a:ext cx="2592387" cy="3048000"/>
          </a:xfrm>
          <a:prstGeom prst="rect">
            <a:avLst/>
          </a:prstGeom>
          <a:noFill/>
          <a:ln w="9525">
            <a:noFill/>
            <a:miter lim="800000"/>
            <a:headEnd/>
            <a:tailEnd/>
          </a:ln>
        </p:spPr>
        <p:txBody>
          <a:bodyPr>
            <a:spAutoFit/>
          </a:bodyPr>
          <a:lstStyle/>
          <a:p>
            <a:pPr algn="r"/>
            <a:r>
              <a:rPr lang="ru-RU" sz="1600">
                <a:solidFill>
                  <a:schemeClr val="bg1"/>
                </a:solidFill>
              </a:rPr>
              <a:t>путь: на лифте подняться на 16 этаж, пройти через балкон и взобраться по лестнице. За дверью с надписью "техэтаж", рабочие прорубают армированные монолитные стены,чтобы сделать проходы в новых квартирах.</a:t>
            </a:r>
          </a:p>
        </p:txBody>
      </p:sp>
      <p:sp>
        <p:nvSpPr>
          <p:cNvPr id="78853" name="Прямоугольник 5"/>
          <p:cNvSpPr>
            <a:spLocks noChangeArrowheads="1"/>
          </p:cNvSpPr>
          <p:nvPr/>
        </p:nvSpPr>
        <p:spPr bwMode="auto">
          <a:xfrm>
            <a:off x="1692275" y="5880100"/>
            <a:ext cx="7686675" cy="1077913"/>
          </a:xfrm>
          <a:prstGeom prst="rect">
            <a:avLst/>
          </a:prstGeom>
          <a:noFill/>
          <a:ln w="9525">
            <a:noFill/>
            <a:miter lim="800000"/>
            <a:headEnd/>
            <a:tailEnd/>
          </a:ln>
        </p:spPr>
        <p:txBody>
          <a:bodyPr>
            <a:spAutoFit/>
          </a:bodyPr>
          <a:lstStyle/>
          <a:p>
            <a:r>
              <a:rPr lang="ru-RU" sz="1600">
                <a:solidFill>
                  <a:schemeClr val="bg1"/>
                </a:solidFill>
              </a:rPr>
              <a:t>юрист: "Просто какое-то чердачное или полуподвальное помещение в жилое перевести без соответствующего проекта переустройства нельзя, более того, в этом проекте должны быть предусмотрены все виды работ, которые необходимо произвести".</a:t>
            </a:r>
          </a:p>
        </p:txBody>
      </p:sp>
    </p:spTree>
  </p:cSld>
  <p:clrMapOvr>
    <a:masterClrMapping/>
  </p:clrMapOvr>
  <p:transition spd="slow">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Заголовок 1"/>
          <p:cNvSpPr>
            <a:spLocks noGrp="1"/>
          </p:cNvSpPr>
          <p:nvPr>
            <p:ph type="title"/>
          </p:nvPr>
        </p:nvSpPr>
        <p:spPr/>
        <p:txBody>
          <a:bodyPr/>
          <a:lstStyle/>
          <a:p>
            <a:endParaRPr lang="ru-RU" smtClean="0"/>
          </a:p>
        </p:txBody>
      </p:sp>
      <p:sp>
        <p:nvSpPr>
          <p:cNvPr id="93187" name="Содержимое 2"/>
          <p:cNvSpPr>
            <a:spLocks noGrp="1"/>
          </p:cNvSpPr>
          <p:nvPr>
            <p:ph idx="1"/>
          </p:nvPr>
        </p:nvSpPr>
        <p:spPr/>
        <p:txBody>
          <a:bodyPr/>
          <a:lstStyle/>
          <a:p>
            <a:endParaRPr lang="ru-RU" smtClean="0"/>
          </a:p>
        </p:txBody>
      </p:sp>
      <p:pic>
        <p:nvPicPr>
          <p:cNvPr id="93188" name="Picture 2" descr="http://lg-news.net/media/k2/items/cache/daaafcf8e134c30f448bb4ca14d1f6c4_XL.jpg"/>
          <p:cNvPicPr>
            <a:picLocks noChangeAspect="1" noChangeArrowheads="1"/>
          </p:cNvPicPr>
          <p:nvPr/>
        </p:nvPicPr>
        <p:blipFill>
          <a:blip r:embed="rId2" cstate="print"/>
          <a:srcRect/>
          <a:stretch>
            <a:fillRect/>
          </a:stretch>
        </p:blipFill>
        <p:spPr bwMode="auto">
          <a:xfrm>
            <a:off x="468313" y="260350"/>
            <a:ext cx="8280400" cy="6367463"/>
          </a:xfrm>
          <a:prstGeom prst="rect">
            <a:avLst/>
          </a:prstGeom>
          <a:noFill/>
          <a:ln w="9525">
            <a:noFill/>
            <a:miter lim="800000"/>
            <a:headEnd/>
            <a:tailEnd/>
          </a:ln>
        </p:spPr>
      </p:pic>
      <p:sp>
        <p:nvSpPr>
          <p:cNvPr id="93189" name="Прямоугольник 7"/>
          <p:cNvSpPr>
            <a:spLocks noChangeArrowheads="1"/>
          </p:cNvSpPr>
          <p:nvPr/>
        </p:nvSpPr>
        <p:spPr bwMode="auto">
          <a:xfrm>
            <a:off x="611188" y="6488113"/>
            <a:ext cx="7110412" cy="369887"/>
          </a:xfrm>
          <a:prstGeom prst="rect">
            <a:avLst/>
          </a:prstGeom>
          <a:noFill/>
          <a:ln w="9525">
            <a:noFill/>
            <a:miter lim="800000"/>
            <a:headEnd/>
            <a:tailEnd/>
          </a:ln>
        </p:spPr>
        <p:txBody>
          <a:bodyPr>
            <a:spAutoFit/>
          </a:bodyPr>
          <a:lstStyle/>
          <a:p>
            <a:r>
              <a:rPr lang="en-US"/>
              <a:t>http://zemledelie.su/zaxvat-parkovok-nezakonen/</a:t>
            </a:r>
            <a:endParaRPr lang="ru-RU"/>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67944" y="0"/>
            <a:ext cx="4546848" cy="720080"/>
          </a:xfrm>
          <a:solidFill>
            <a:srgbClr val="FFFF00"/>
          </a:solidFill>
          <a:ln>
            <a:solidFill>
              <a:srgbClr val="FFFF00"/>
            </a:solidFill>
          </a:ln>
        </p:spPr>
        <p:txBody>
          <a:bodyPr/>
          <a:lstStyle/>
          <a:p>
            <a:r>
              <a:rPr lang="ru-RU" sz="4000" b="1" kern="1200" dirty="0" smtClean="0">
                <a:solidFill>
                  <a:schemeClr val="tx1"/>
                </a:solidFill>
                <a:latin typeface="+mn-lt"/>
                <a:ea typeface="+mn-ea"/>
                <a:cs typeface="+mn-cs"/>
              </a:rPr>
              <a:t>Участники ЖКХ</a:t>
            </a:r>
          </a:p>
        </p:txBody>
      </p:sp>
      <p:sp>
        <p:nvSpPr>
          <p:cNvPr id="5" name="TextBox 4"/>
          <p:cNvSpPr txBox="1"/>
          <p:nvPr/>
        </p:nvSpPr>
        <p:spPr>
          <a:xfrm>
            <a:off x="179512" y="1412776"/>
            <a:ext cx="8964488" cy="5447645"/>
          </a:xfrm>
          <a:prstGeom prst="rect">
            <a:avLst/>
          </a:prstGeom>
          <a:solidFill>
            <a:schemeClr val="bg1"/>
          </a:solidFill>
          <a:ln w="57150">
            <a:solidFill>
              <a:srgbClr val="FFFF00"/>
            </a:solidFill>
          </a:ln>
        </p:spPr>
        <p:txBody>
          <a:bodyPr wrap="square" rtlCol="0">
            <a:spAutoFit/>
          </a:bodyPr>
          <a:lstStyle/>
          <a:p>
            <a:pPr>
              <a:spcBef>
                <a:spcPts val="600"/>
              </a:spcBef>
              <a:spcAft>
                <a:spcPts val="600"/>
              </a:spcAft>
              <a:buFont typeface="Wingdings" pitchFamily="2" charset="2"/>
              <a:buChar char="ü"/>
            </a:pPr>
            <a:r>
              <a:rPr lang="ru-RU" sz="1600" dirty="0" smtClean="0"/>
              <a:t> государственный учет жилищного фонда субъекта РФ; </a:t>
            </a:r>
          </a:p>
          <a:p>
            <a:pPr>
              <a:spcBef>
                <a:spcPts val="600"/>
              </a:spcBef>
              <a:spcAft>
                <a:spcPts val="600"/>
              </a:spcAft>
              <a:buFont typeface="Wingdings" pitchFamily="2" charset="2"/>
              <a:buChar char="ü"/>
            </a:pPr>
            <a:r>
              <a:rPr lang="ru-RU" sz="1600" dirty="0" smtClean="0"/>
              <a:t> определение порядка предоставления жилых помещений специализированного жилого фонда субъекта РФ; </a:t>
            </a:r>
          </a:p>
          <a:p>
            <a:pPr>
              <a:spcBef>
                <a:spcPts val="600"/>
              </a:spcBef>
              <a:spcAft>
                <a:spcPts val="600"/>
              </a:spcAft>
              <a:buFont typeface="Wingdings" pitchFamily="2" charset="2"/>
              <a:buChar char="ü"/>
            </a:pPr>
            <a:r>
              <a:rPr lang="ru-RU" sz="1600" dirty="0" smtClean="0"/>
              <a:t>установление порядка определения размера дохода, приходящегося на каждого члена семьи, и стоимости имущества, находящегося в собственности членов семьи и подлежащего налогообложению, в целях признания граждан малоимущими и предоставления им по договорам социального найма жилых помещений муниципального жилищного фонда; </a:t>
            </a:r>
          </a:p>
          <a:p>
            <a:pPr>
              <a:spcBef>
                <a:spcPts val="600"/>
              </a:spcBef>
              <a:spcAft>
                <a:spcPts val="600"/>
              </a:spcAft>
              <a:buFont typeface="Wingdings" pitchFamily="2" charset="2"/>
              <a:buChar char="ü"/>
            </a:pPr>
            <a:r>
              <a:rPr lang="ru-RU" sz="1600" dirty="0" smtClean="0"/>
              <a:t> определение иных категорий граждан  и порядка предоставления им жилых помещений жилищного фонда субъекта РФ; </a:t>
            </a:r>
          </a:p>
          <a:p>
            <a:pPr>
              <a:spcBef>
                <a:spcPts val="600"/>
              </a:spcBef>
              <a:spcAft>
                <a:spcPts val="600"/>
              </a:spcAft>
              <a:buFont typeface="Wingdings" pitchFamily="2" charset="2"/>
              <a:buChar char="ü"/>
            </a:pPr>
            <a:r>
              <a:rPr lang="ru-RU" sz="1600" dirty="0" smtClean="0"/>
              <a:t>признание в установленном порядке жилых помещений жилищного фонда субъекта РФ непригодными для проживания; </a:t>
            </a:r>
          </a:p>
          <a:p>
            <a:pPr>
              <a:spcBef>
                <a:spcPts val="600"/>
              </a:spcBef>
              <a:spcAft>
                <a:spcPts val="600"/>
              </a:spcAft>
              <a:buFont typeface="Wingdings" pitchFamily="2" charset="2"/>
              <a:buChar char="ü"/>
            </a:pPr>
            <a:r>
              <a:rPr lang="ru-RU" sz="1600" dirty="0" smtClean="0"/>
              <a:t>определение порядка ведения органами местного самоуправления учета граждан в качестве нуждающихся в жилых помещениях, предоставляемых по договорам социального найма; </a:t>
            </a:r>
          </a:p>
          <a:p>
            <a:pPr>
              <a:spcBef>
                <a:spcPts val="600"/>
              </a:spcBef>
              <a:spcAft>
                <a:spcPts val="600"/>
              </a:spcAft>
              <a:buFont typeface="Wingdings" pitchFamily="2" charset="2"/>
              <a:buChar char="ü"/>
            </a:pPr>
            <a:r>
              <a:rPr lang="ru-RU" sz="1600" dirty="0" smtClean="0"/>
              <a:t> осуществление контроля за использованием и сохранностью жилищного фонда субъекта РФ, соответствием жилых помещений данного фонда установленным санитарным и техническим правилам и нормам, иным требованиям законодательства….</a:t>
            </a:r>
          </a:p>
        </p:txBody>
      </p:sp>
      <p:sp>
        <p:nvSpPr>
          <p:cNvPr id="11" name="TextBox 10"/>
          <p:cNvSpPr txBox="1"/>
          <p:nvPr/>
        </p:nvSpPr>
        <p:spPr>
          <a:xfrm>
            <a:off x="179512" y="908720"/>
            <a:ext cx="8964488" cy="446276"/>
          </a:xfrm>
          <a:prstGeom prst="rect">
            <a:avLst/>
          </a:prstGeom>
          <a:solidFill>
            <a:srgbClr val="FFFF00"/>
          </a:solidFill>
          <a:ln w="76200">
            <a:solidFill>
              <a:srgbClr val="FFFF00"/>
            </a:solidFill>
          </a:ln>
        </p:spPr>
        <p:txBody>
          <a:bodyPr wrap="square" rtlCol="0">
            <a:spAutoFit/>
          </a:bodyPr>
          <a:lstStyle/>
          <a:p>
            <a:r>
              <a:rPr lang="ru-RU" sz="2300" b="1" dirty="0" smtClean="0"/>
              <a:t>Органы государственной власти субъектов РФ</a:t>
            </a:r>
            <a:r>
              <a:rPr lang="ru-RU" sz="2000" b="1" dirty="0" smtClean="0"/>
              <a:t>,</a:t>
            </a:r>
            <a:r>
              <a:rPr lang="ru-RU" sz="2000" dirty="0" smtClean="0"/>
              <a:t> ст. 13 ЖК РФ</a:t>
            </a:r>
            <a:r>
              <a:rPr lang="ru-RU" sz="2000" b="1" dirty="0" smtClean="0"/>
              <a:t> </a:t>
            </a:r>
            <a:endParaRPr lang="ru-RU" sz="2400" b="1" dirty="0" smtClean="0"/>
          </a:p>
        </p:txBody>
      </p:sp>
    </p:spTree>
  </p:cSld>
  <p:clrMapOvr>
    <a:masterClrMapping/>
  </p:clrMapOvr>
  <p:transition spd="slow">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sz="3200" b="1" dirty="0" smtClean="0">
                <a:solidFill>
                  <a:schemeClr val="bg1"/>
                </a:solidFill>
                <a:latin typeface="+mn-lt"/>
                <a:ea typeface="+mn-ea"/>
                <a:cs typeface="+mn-cs"/>
              </a:rPr>
              <a:t>О ПРОБЛЕМАХ ОБЩЕГО ИМУЩЕСТВА</a:t>
            </a:r>
            <a:r>
              <a:rPr lang="en-US" sz="3200" b="1" dirty="0" smtClean="0">
                <a:solidFill>
                  <a:schemeClr val="bg1"/>
                </a:solidFill>
                <a:latin typeface="+mn-lt"/>
                <a:ea typeface="+mn-ea"/>
                <a:cs typeface="+mn-cs"/>
              </a:rPr>
              <a:t> </a:t>
            </a:r>
            <a:r>
              <a:rPr lang="ru-RU" sz="3200" b="1" dirty="0" smtClean="0">
                <a:solidFill>
                  <a:schemeClr val="bg1"/>
                </a:solidFill>
                <a:latin typeface="+mn-lt"/>
                <a:ea typeface="+mn-ea"/>
                <a:cs typeface="+mn-cs"/>
              </a:rPr>
              <a:t>ГРАЖДАН В МКД</a:t>
            </a:r>
          </a:p>
        </p:txBody>
      </p:sp>
      <p:pic>
        <p:nvPicPr>
          <p:cNvPr id="89091" name="Picture 2" descr="http://centr-2.com/uploads/monthly_10_2012/post-565-0-04750800-1349635129.jpg"/>
          <p:cNvPicPr>
            <a:picLocks noChangeAspect="1" noChangeArrowheads="1"/>
          </p:cNvPicPr>
          <p:nvPr/>
        </p:nvPicPr>
        <p:blipFill>
          <a:blip r:embed="rId2" cstate="print"/>
          <a:srcRect/>
          <a:stretch>
            <a:fillRect/>
          </a:stretch>
        </p:blipFill>
        <p:spPr bwMode="auto">
          <a:xfrm>
            <a:off x="4787900" y="1412875"/>
            <a:ext cx="3887788" cy="5184775"/>
          </a:xfrm>
          <a:prstGeom prst="rect">
            <a:avLst/>
          </a:prstGeom>
          <a:noFill/>
          <a:ln w="9525">
            <a:noFill/>
            <a:miter lim="800000"/>
            <a:headEnd/>
            <a:tailEnd/>
          </a:ln>
        </p:spPr>
      </p:pic>
      <p:sp>
        <p:nvSpPr>
          <p:cNvPr id="89092" name="Прямоугольник 6"/>
          <p:cNvSpPr>
            <a:spLocks noChangeArrowheads="1"/>
          </p:cNvSpPr>
          <p:nvPr/>
        </p:nvSpPr>
        <p:spPr bwMode="auto">
          <a:xfrm>
            <a:off x="468313" y="6488113"/>
            <a:ext cx="5526087" cy="369887"/>
          </a:xfrm>
          <a:prstGeom prst="rect">
            <a:avLst/>
          </a:prstGeom>
          <a:noFill/>
          <a:ln w="9525">
            <a:noFill/>
            <a:miter lim="800000"/>
            <a:headEnd/>
            <a:tailEnd/>
          </a:ln>
        </p:spPr>
        <p:txBody>
          <a:bodyPr>
            <a:spAutoFit/>
          </a:bodyPr>
          <a:lstStyle/>
          <a:p>
            <a:r>
              <a:rPr lang="en-US"/>
              <a:t>http://forum.ozpp.ru/showthread.php?t=78527</a:t>
            </a:r>
            <a:endParaRPr lang="ru-RU"/>
          </a:p>
        </p:txBody>
      </p:sp>
      <p:pic>
        <p:nvPicPr>
          <p:cNvPr id="89093" name="Picture 4" descr="http://st6.stpulscen.ru/images/product/060/255/589_big.jpg"/>
          <p:cNvPicPr>
            <a:picLocks noChangeAspect="1" noChangeArrowheads="1"/>
          </p:cNvPicPr>
          <p:nvPr/>
        </p:nvPicPr>
        <p:blipFill>
          <a:blip r:embed="rId3" cstate="print"/>
          <a:srcRect l="8398" b="10715"/>
          <a:stretch>
            <a:fillRect/>
          </a:stretch>
        </p:blipFill>
        <p:spPr bwMode="auto">
          <a:xfrm>
            <a:off x="684213" y="1341438"/>
            <a:ext cx="3743325" cy="5119687"/>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sz="3200" b="1" dirty="0" smtClean="0">
                <a:solidFill>
                  <a:schemeClr val="bg1"/>
                </a:solidFill>
                <a:latin typeface="+mn-lt"/>
                <a:ea typeface="+mn-ea"/>
                <a:cs typeface="+mn-cs"/>
              </a:rPr>
              <a:t>О ПРОБЛЕМАХ ОБЩЕГО ИМУЩЕСТВА</a:t>
            </a:r>
            <a:r>
              <a:rPr lang="en-US" sz="3200" b="1" dirty="0" smtClean="0">
                <a:solidFill>
                  <a:schemeClr val="bg1"/>
                </a:solidFill>
                <a:latin typeface="+mn-lt"/>
                <a:ea typeface="+mn-ea"/>
                <a:cs typeface="+mn-cs"/>
              </a:rPr>
              <a:t> </a:t>
            </a:r>
            <a:r>
              <a:rPr lang="ru-RU" sz="3200" b="1" dirty="0" smtClean="0">
                <a:solidFill>
                  <a:schemeClr val="bg1"/>
                </a:solidFill>
                <a:latin typeface="+mn-lt"/>
                <a:ea typeface="+mn-ea"/>
                <a:cs typeface="+mn-cs"/>
              </a:rPr>
              <a:t>ГРАЖДАН В МКД</a:t>
            </a:r>
          </a:p>
        </p:txBody>
      </p:sp>
      <p:sp>
        <p:nvSpPr>
          <p:cNvPr id="4" name="Прямоугольник 3"/>
          <p:cNvSpPr/>
          <p:nvPr/>
        </p:nvSpPr>
        <p:spPr>
          <a:xfrm>
            <a:off x="250825" y="1633538"/>
            <a:ext cx="8353425" cy="3786187"/>
          </a:xfrm>
          <a:prstGeom prst="rect">
            <a:avLst/>
          </a:prstGeom>
        </p:spPr>
        <p:txBody>
          <a:bodyPr>
            <a:spAutoFit/>
          </a:bodyPr>
          <a:lstStyle/>
          <a:p>
            <a:pPr algn="just">
              <a:defRPr/>
            </a:pPr>
            <a:r>
              <a:rPr lang="ru-RU" sz="2400" b="1" dirty="0">
                <a:solidFill>
                  <a:schemeClr val="bg1"/>
                </a:solidFill>
                <a:latin typeface="+mn-lt"/>
                <a:cs typeface="+mn-cs"/>
              </a:rPr>
              <a:t>    Ни один подвал, специально не проектируемый под помещение того или иного общественного назначения </a:t>
            </a:r>
            <a:r>
              <a:rPr lang="ru-RU" sz="2400" b="1" dirty="0">
                <a:solidFill>
                  <a:srgbClr val="FFFF00"/>
                </a:solidFill>
                <a:latin typeface="+mn-lt"/>
                <a:cs typeface="+mn-cs"/>
              </a:rPr>
              <a:t>не соответствует </a:t>
            </a:r>
            <a:r>
              <a:rPr lang="ru-RU" sz="2400" b="1" dirty="0">
                <a:solidFill>
                  <a:schemeClr val="bg1"/>
                </a:solidFill>
                <a:latin typeface="+mn-lt"/>
                <a:cs typeface="+mn-cs"/>
              </a:rPr>
              <a:t>строительным нормам предъявляемым к помещениям общественного назначения </a:t>
            </a:r>
            <a:r>
              <a:rPr lang="en-US" sz="2400" baseline="30000" dirty="0">
                <a:solidFill>
                  <a:schemeClr val="bg1"/>
                </a:solidFill>
              </a:rPr>
              <a:t>[</a:t>
            </a:r>
            <a:r>
              <a:rPr lang="ru-RU" sz="2400" baseline="30000" dirty="0">
                <a:solidFill>
                  <a:schemeClr val="bg1"/>
                </a:solidFill>
              </a:rPr>
              <a:t>4</a:t>
            </a:r>
            <a:r>
              <a:rPr lang="en-US" sz="2400" baseline="30000" dirty="0">
                <a:solidFill>
                  <a:schemeClr val="bg1"/>
                </a:solidFill>
              </a:rPr>
              <a:t>]</a:t>
            </a:r>
            <a:r>
              <a:rPr lang="ru-RU" sz="2400" b="1" dirty="0">
                <a:solidFill>
                  <a:schemeClr val="bg1"/>
                </a:solidFill>
                <a:latin typeface="+mn-lt"/>
                <a:cs typeface="+mn-cs"/>
              </a:rPr>
              <a:t>.</a:t>
            </a:r>
          </a:p>
          <a:p>
            <a:pPr algn="just">
              <a:defRPr/>
            </a:pPr>
            <a:r>
              <a:rPr lang="ru-RU" sz="2400" b="1" dirty="0">
                <a:solidFill>
                  <a:schemeClr val="bg1"/>
                </a:solidFill>
                <a:latin typeface="+mn-lt"/>
                <a:cs typeface="+mn-cs"/>
              </a:rPr>
              <a:t>       Подвал является техническим помещением и должен в соответствии с ч.1 ст. 36 ЖК РФ признаваться общей долевой собственностью жилого дома</a:t>
            </a:r>
          </a:p>
          <a:p>
            <a:pPr>
              <a:defRPr/>
            </a:pPr>
            <a:endParaRPr lang="ru-RU" sz="2400" b="1" dirty="0">
              <a:solidFill>
                <a:schemeClr val="bg1"/>
              </a:solidFill>
              <a:latin typeface="+mn-lt"/>
              <a:cs typeface="+mn-cs"/>
            </a:endParaRPr>
          </a:p>
        </p:txBody>
      </p:sp>
      <p:sp>
        <p:nvSpPr>
          <p:cNvPr id="5" name="Прямоугольник 4"/>
          <p:cNvSpPr/>
          <p:nvPr/>
        </p:nvSpPr>
        <p:spPr>
          <a:xfrm>
            <a:off x="179388" y="6021388"/>
            <a:ext cx="9217025" cy="1066800"/>
          </a:xfrm>
          <a:prstGeom prst="rect">
            <a:avLst/>
          </a:prstGeom>
        </p:spPr>
        <p:txBody>
          <a:bodyPr>
            <a:spAutoFit/>
          </a:bodyPr>
          <a:lstStyle/>
          <a:p>
            <a:pPr marL="342900" indent="-342900">
              <a:spcBef>
                <a:spcPct val="20000"/>
              </a:spcBef>
              <a:buClr>
                <a:srgbClr val="F0A22E"/>
              </a:buClr>
              <a:buSzPct val="70000"/>
              <a:defRPr/>
            </a:pPr>
            <a:endParaRPr lang="ru-RU" sz="3200" baseline="30000" dirty="0">
              <a:solidFill>
                <a:srgbClr val="4E3B30"/>
              </a:solidFill>
            </a:endParaRPr>
          </a:p>
          <a:p>
            <a:pPr>
              <a:defRPr/>
            </a:pPr>
            <a:r>
              <a:rPr lang="ru-RU" sz="1500" baseline="30000" dirty="0">
                <a:solidFill>
                  <a:schemeClr val="bg1"/>
                </a:solidFill>
              </a:rPr>
              <a:t>4</a:t>
            </a:r>
            <a:r>
              <a:rPr lang="ru-RU" sz="1500" dirty="0">
                <a:solidFill>
                  <a:schemeClr val="bg1"/>
                </a:solidFill>
              </a:rPr>
              <a:t> СП  54.13330-2011 Здания жилые многоквартирные. Актуализированная редакция </a:t>
            </a:r>
            <a:r>
              <a:rPr lang="ru-RU" sz="1500" dirty="0" err="1">
                <a:solidFill>
                  <a:schemeClr val="bg1"/>
                </a:solidFill>
              </a:rPr>
              <a:t>СНиП</a:t>
            </a:r>
            <a:r>
              <a:rPr lang="ru-RU" sz="1500" dirty="0">
                <a:solidFill>
                  <a:schemeClr val="bg1"/>
                </a:solidFill>
              </a:rPr>
              <a:t> 31-01-2003</a:t>
            </a:r>
          </a:p>
          <a:p>
            <a:pPr>
              <a:defRPr/>
            </a:pPr>
            <a:endParaRPr lang="ru-RU" sz="1000" dirty="0">
              <a:solidFill>
                <a:schemeClr val="bg1"/>
              </a:solidFill>
            </a:endParaRPr>
          </a:p>
        </p:txBody>
      </p:sp>
    </p:spTree>
  </p:cSld>
  <p:clrMapOvr>
    <a:masterClrMapping/>
  </p:clrMapOvr>
  <p:transition spd="slow">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750" y="188913"/>
            <a:ext cx="8229600" cy="1143000"/>
          </a:xfrm>
        </p:spPr>
        <p:txBody>
          <a:bodyPr/>
          <a:lstStyle/>
          <a:p>
            <a:pPr>
              <a:defRPr/>
            </a:pPr>
            <a:r>
              <a:rPr lang="ru-RU" sz="3200" b="1" dirty="0" smtClean="0">
                <a:solidFill>
                  <a:schemeClr val="bg1"/>
                </a:solidFill>
                <a:latin typeface="+mn-lt"/>
                <a:ea typeface="+mn-ea"/>
                <a:cs typeface="+mn-cs"/>
              </a:rPr>
              <a:t>О ПРОБЛЕМАХ ОБЩЕГО ИМУЩЕСТВА</a:t>
            </a:r>
            <a:r>
              <a:rPr lang="en-US" sz="3200" b="1" dirty="0" smtClean="0">
                <a:solidFill>
                  <a:schemeClr val="bg1"/>
                </a:solidFill>
                <a:latin typeface="+mn-lt"/>
                <a:ea typeface="+mn-ea"/>
                <a:cs typeface="+mn-cs"/>
              </a:rPr>
              <a:t> </a:t>
            </a:r>
            <a:r>
              <a:rPr lang="ru-RU" sz="3200" b="1" dirty="0" smtClean="0">
                <a:solidFill>
                  <a:schemeClr val="bg1"/>
                </a:solidFill>
                <a:latin typeface="+mn-lt"/>
                <a:ea typeface="+mn-ea"/>
                <a:cs typeface="+mn-cs"/>
              </a:rPr>
              <a:t>ГРАЖДАН В МКД</a:t>
            </a:r>
          </a:p>
        </p:txBody>
      </p:sp>
      <p:sp>
        <p:nvSpPr>
          <p:cNvPr id="4" name="Прямоугольник 3"/>
          <p:cNvSpPr/>
          <p:nvPr/>
        </p:nvSpPr>
        <p:spPr>
          <a:xfrm>
            <a:off x="250825" y="1557338"/>
            <a:ext cx="8642350" cy="460375"/>
          </a:xfrm>
          <a:prstGeom prst="rect">
            <a:avLst/>
          </a:prstGeom>
        </p:spPr>
        <p:txBody>
          <a:bodyPr>
            <a:spAutoFit/>
          </a:bodyPr>
          <a:lstStyle/>
          <a:p>
            <a:pPr algn="ctr">
              <a:defRPr/>
            </a:pPr>
            <a:r>
              <a:rPr lang="ru-RU" sz="2400" b="1" dirty="0">
                <a:solidFill>
                  <a:schemeClr val="bg1"/>
                </a:solidFill>
                <a:latin typeface="+mn-lt"/>
                <a:cs typeface="+mn-cs"/>
              </a:rPr>
              <a:t>    Технические параметры помещений</a:t>
            </a:r>
          </a:p>
        </p:txBody>
      </p:sp>
      <p:pic>
        <p:nvPicPr>
          <p:cNvPr id="80900" name="Рисунок 4"/>
          <p:cNvPicPr>
            <a:picLocks noChangeAspect="1" noChangeArrowheads="1"/>
          </p:cNvPicPr>
          <p:nvPr/>
        </p:nvPicPr>
        <p:blipFill>
          <a:blip r:embed="rId2" cstate="print"/>
          <a:srcRect l="22002" t="23793" r="20261" b="23747"/>
          <a:stretch>
            <a:fillRect/>
          </a:stretch>
        </p:blipFill>
        <p:spPr bwMode="auto">
          <a:xfrm>
            <a:off x="144463" y="2060575"/>
            <a:ext cx="8891587" cy="479742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sz="3200" b="1" dirty="0" smtClean="0">
                <a:solidFill>
                  <a:schemeClr val="bg1"/>
                </a:solidFill>
                <a:latin typeface="+mn-lt"/>
                <a:ea typeface="+mn-ea"/>
                <a:cs typeface="+mn-cs"/>
              </a:rPr>
              <a:t>О ПРОБЛЕМАХ ВЗАИМОТНОШЕНИЯ ГРАЖДАН В МКД</a:t>
            </a:r>
          </a:p>
        </p:txBody>
      </p:sp>
      <p:sp>
        <p:nvSpPr>
          <p:cNvPr id="4" name="Прямоугольник 3"/>
          <p:cNvSpPr/>
          <p:nvPr/>
        </p:nvSpPr>
        <p:spPr>
          <a:xfrm>
            <a:off x="250825" y="1633538"/>
            <a:ext cx="8353425" cy="4524375"/>
          </a:xfrm>
          <a:prstGeom prst="rect">
            <a:avLst/>
          </a:prstGeom>
        </p:spPr>
        <p:txBody>
          <a:bodyPr>
            <a:spAutoFit/>
          </a:bodyPr>
          <a:lstStyle/>
          <a:p>
            <a:pPr algn="just">
              <a:defRPr/>
            </a:pPr>
            <a:r>
              <a:rPr lang="ru-RU" sz="2400" b="1" dirty="0">
                <a:solidFill>
                  <a:schemeClr val="bg1"/>
                </a:solidFill>
                <a:latin typeface="+mn-lt"/>
                <a:cs typeface="+mn-cs"/>
              </a:rPr>
              <a:t>   </a:t>
            </a:r>
            <a:r>
              <a:rPr lang="ru-RU" sz="2400" b="1" dirty="0">
                <a:solidFill>
                  <a:srgbClr val="FFFF00"/>
                </a:solidFill>
                <a:latin typeface="+mn-lt"/>
                <a:cs typeface="+mn-cs"/>
              </a:rPr>
              <a:t> </a:t>
            </a:r>
            <a:r>
              <a:rPr lang="ru-RU" sz="2400" b="1" dirty="0">
                <a:solidFill>
                  <a:schemeClr val="bg1"/>
                </a:solidFill>
                <a:latin typeface="+mn-lt"/>
                <a:cs typeface="+mn-cs"/>
              </a:rPr>
              <a:t>Необходимо</a:t>
            </a:r>
            <a:r>
              <a:rPr lang="en-US" sz="2400" b="1" dirty="0">
                <a:solidFill>
                  <a:schemeClr val="bg1"/>
                </a:solidFill>
                <a:latin typeface="+mn-lt"/>
                <a:cs typeface="+mn-cs"/>
              </a:rPr>
              <a:t>:</a:t>
            </a:r>
          </a:p>
          <a:p>
            <a:pPr algn="just">
              <a:defRPr/>
            </a:pPr>
            <a:endParaRPr lang="ru-RU" sz="2400" b="1" dirty="0">
              <a:solidFill>
                <a:schemeClr val="bg1"/>
              </a:solidFill>
              <a:latin typeface="+mn-lt"/>
              <a:cs typeface="+mn-cs"/>
            </a:endParaRPr>
          </a:p>
          <a:p>
            <a:pPr algn="just">
              <a:buFontTx/>
              <a:buChar char="-"/>
              <a:defRPr/>
            </a:pPr>
            <a:r>
              <a:rPr lang="ru-RU" sz="2400" b="1" dirty="0">
                <a:solidFill>
                  <a:schemeClr val="bg1"/>
                </a:solidFill>
                <a:latin typeface="+mn-lt"/>
                <a:cs typeface="+mn-cs"/>
              </a:rPr>
              <a:t>ввести </a:t>
            </a:r>
            <a:r>
              <a:rPr lang="ru-RU" sz="2400" b="1" dirty="0">
                <a:solidFill>
                  <a:srgbClr val="FFFF00"/>
                </a:solidFill>
                <a:latin typeface="+mn-lt"/>
                <a:cs typeface="+mn-cs"/>
              </a:rPr>
              <a:t>жесткий контроль </a:t>
            </a:r>
            <a:r>
              <a:rPr lang="ru-RU" sz="2400" b="1" dirty="0">
                <a:solidFill>
                  <a:schemeClr val="bg1"/>
                </a:solidFill>
                <a:latin typeface="+mn-lt"/>
                <a:cs typeface="+mn-cs"/>
              </a:rPr>
              <a:t>над передачей нежилых помещений жилых домов в иную собственность. </a:t>
            </a:r>
            <a:endParaRPr lang="en-US" sz="2400" b="1" dirty="0">
              <a:solidFill>
                <a:schemeClr val="bg1"/>
              </a:solidFill>
              <a:latin typeface="+mn-lt"/>
              <a:cs typeface="+mn-cs"/>
            </a:endParaRPr>
          </a:p>
          <a:p>
            <a:pPr algn="just">
              <a:buFontTx/>
              <a:buChar char="-"/>
              <a:defRPr/>
            </a:pPr>
            <a:endParaRPr lang="en-US" sz="2400" b="1" dirty="0">
              <a:solidFill>
                <a:schemeClr val="bg1"/>
              </a:solidFill>
              <a:latin typeface="+mn-lt"/>
              <a:cs typeface="+mn-cs"/>
            </a:endParaRPr>
          </a:p>
          <a:p>
            <a:pPr algn="just">
              <a:buFontTx/>
              <a:buChar char="-"/>
              <a:defRPr/>
            </a:pPr>
            <a:r>
              <a:rPr lang="ru-RU" sz="2400" b="1" dirty="0">
                <a:solidFill>
                  <a:schemeClr val="bg1"/>
                </a:solidFill>
                <a:latin typeface="+mn-lt"/>
                <a:cs typeface="+mn-cs"/>
              </a:rPr>
              <a:t>в каждом таком случае необходимо проведение</a:t>
            </a:r>
            <a:r>
              <a:rPr lang="en-US" sz="2400" b="1" dirty="0">
                <a:solidFill>
                  <a:schemeClr val="bg1"/>
                </a:solidFill>
                <a:latin typeface="+mn-lt"/>
                <a:cs typeface="+mn-cs"/>
              </a:rPr>
              <a:t> </a:t>
            </a:r>
            <a:r>
              <a:rPr lang="ru-RU" sz="2400" b="1" dirty="0">
                <a:solidFill>
                  <a:schemeClr val="bg1"/>
                </a:solidFill>
                <a:latin typeface="+mn-lt"/>
                <a:cs typeface="+mn-cs"/>
              </a:rPr>
              <a:t> </a:t>
            </a:r>
            <a:r>
              <a:rPr lang="ru-RU" sz="2400" b="1" dirty="0">
                <a:solidFill>
                  <a:srgbClr val="FFFF00"/>
                </a:solidFill>
                <a:latin typeface="+mn-lt"/>
                <a:cs typeface="+mn-cs"/>
              </a:rPr>
              <a:t>технической инвентаризации и экспертизы </a:t>
            </a:r>
            <a:r>
              <a:rPr lang="ru-RU" sz="2400" b="1" dirty="0">
                <a:solidFill>
                  <a:schemeClr val="bg1"/>
                </a:solidFill>
                <a:latin typeface="+mn-lt"/>
                <a:cs typeface="+mn-cs"/>
              </a:rPr>
              <a:t>определяющих назначение помещений, их соответствие техническим или общественным помещениям, с учетом проектной документации на здание жилого дома</a:t>
            </a:r>
          </a:p>
          <a:p>
            <a:pPr>
              <a:defRPr/>
            </a:pPr>
            <a:endParaRPr lang="ru-RU" sz="2400" b="1" dirty="0" err="1">
              <a:solidFill>
                <a:schemeClr val="bg1"/>
              </a:solidFill>
              <a:latin typeface="+mn-lt"/>
              <a:cs typeface="+mn-cs"/>
            </a:endParaRPr>
          </a:p>
        </p:txBody>
      </p:sp>
    </p:spTree>
  </p:cSld>
  <p:clrMapOvr>
    <a:masterClrMapping/>
  </p:clrMapOvr>
  <p:transition spd="slow">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79388" y="1196975"/>
            <a:ext cx="8785225" cy="4968875"/>
          </a:xfrm>
        </p:spPr>
        <p:txBody>
          <a:bodyPr/>
          <a:lstStyle/>
          <a:p>
            <a:pPr marL="0" indent="0">
              <a:buFontTx/>
              <a:buNone/>
              <a:defRPr/>
            </a:pPr>
            <a:r>
              <a:rPr lang="ru-RU" sz="2400" dirty="0" smtClean="0">
                <a:solidFill>
                  <a:schemeClr val="bg1"/>
                </a:solidFill>
              </a:rPr>
              <a:t> 1.07.2015 г. в соответствии с п. 4.10 СП 54.13330.2011 «Здания жилые многоквартирные», в подвальном, цокольном, первом и втором этажах жилого здания не допускается размещать:</a:t>
            </a:r>
          </a:p>
          <a:p>
            <a:pPr>
              <a:defRPr/>
            </a:pPr>
            <a:r>
              <a:rPr lang="ru-RU" sz="1600" dirty="0" smtClean="0">
                <a:solidFill>
                  <a:schemeClr val="bg1"/>
                </a:solidFill>
              </a:rPr>
              <a:t>специализированные магазины москательно-химических и других товаров, эксплуатация которых может вести к загрязнению территории и воздуха жилой застройки;</a:t>
            </a:r>
          </a:p>
          <a:p>
            <a:pPr>
              <a:defRPr/>
            </a:pPr>
            <a:r>
              <a:rPr lang="ru-RU" sz="1600" dirty="0" smtClean="0">
                <a:solidFill>
                  <a:schemeClr val="bg1"/>
                </a:solidFill>
              </a:rPr>
              <a:t>помещения, в том числе магазины с хранением в них сжиженных газов, горючих жидкостей, взрывчатых веществ, товаров в аэрозольной упаковке;</a:t>
            </a:r>
          </a:p>
          <a:p>
            <a:pPr>
              <a:defRPr/>
            </a:pPr>
            <a:r>
              <a:rPr lang="ru-RU" sz="1600" dirty="0" smtClean="0">
                <a:solidFill>
                  <a:schemeClr val="bg1"/>
                </a:solidFill>
              </a:rPr>
              <a:t>пиротехнических изделий;</a:t>
            </a:r>
          </a:p>
          <a:p>
            <a:pPr>
              <a:defRPr/>
            </a:pPr>
            <a:r>
              <a:rPr lang="ru-RU" sz="1600" dirty="0" smtClean="0">
                <a:solidFill>
                  <a:srgbClr val="FFFF00"/>
                </a:solidFill>
              </a:rPr>
              <a:t>магазины по продаже синтетических ковровых изделий, автозапчастей, шин и автомобильных масел</a:t>
            </a:r>
            <a:r>
              <a:rPr lang="ru-RU" sz="1600" dirty="0" smtClean="0">
                <a:solidFill>
                  <a:schemeClr val="bg1"/>
                </a:solidFill>
              </a:rPr>
              <a:t>;</a:t>
            </a:r>
          </a:p>
          <a:p>
            <a:pPr>
              <a:defRPr/>
            </a:pPr>
            <a:r>
              <a:rPr lang="ru-RU" sz="1600" dirty="0" smtClean="0">
                <a:solidFill>
                  <a:schemeClr val="bg1"/>
                </a:solidFill>
              </a:rPr>
              <a:t>специализированные </a:t>
            </a:r>
            <a:r>
              <a:rPr lang="ru-RU" sz="1600" dirty="0" smtClean="0">
                <a:solidFill>
                  <a:srgbClr val="FFFF00"/>
                </a:solidFill>
              </a:rPr>
              <a:t>рыбные магазины</a:t>
            </a:r>
            <a:r>
              <a:rPr lang="ru-RU" sz="1600" dirty="0" smtClean="0">
                <a:solidFill>
                  <a:schemeClr val="bg1"/>
                </a:solidFill>
              </a:rPr>
              <a:t>;</a:t>
            </a:r>
          </a:p>
          <a:p>
            <a:pPr>
              <a:defRPr/>
            </a:pPr>
            <a:r>
              <a:rPr lang="ru-RU" sz="1600" dirty="0" smtClean="0">
                <a:solidFill>
                  <a:schemeClr val="bg1"/>
                </a:solidFill>
              </a:rPr>
              <a:t>склады любого назначения, в том числе оптовой (или мелкооптовой) торговли, кроме складских помещений, входящих в состав общественных учреждений, имеющих эвакуационные выходы, изолированные от эвакуационных путей жилой части здания (</a:t>
            </a:r>
            <a:r>
              <a:rPr lang="ru-RU" sz="1600" dirty="0" smtClean="0">
                <a:solidFill>
                  <a:srgbClr val="FFFF00"/>
                </a:solidFill>
              </a:rPr>
              <a:t>правило не распространяется на встроенные автостоянки</a:t>
            </a:r>
            <a:r>
              <a:rPr lang="ru-RU" sz="1600" dirty="0" smtClean="0">
                <a:solidFill>
                  <a:schemeClr val="bg1"/>
                </a:solidFill>
              </a:rPr>
              <a:t>);</a:t>
            </a:r>
          </a:p>
          <a:p>
            <a:pPr>
              <a:defRPr/>
            </a:pPr>
            <a:r>
              <a:rPr lang="ru-RU" sz="1600" dirty="0" smtClean="0">
                <a:solidFill>
                  <a:schemeClr val="bg1"/>
                </a:solidFill>
              </a:rPr>
              <a:t>все предприятия, а также магазины с режимом функционирования </a:t>
            </a:r>
            <a:r>
              <a:rPr lang="ru-RU" sz="1600" dirty="0" smtClean="0">
                <a:solidFill>
                  <a:srgbClr val="FFFF00"/>
                </a:solidFill>
              </a:rPr>
              <a:t>после 23 часов</a:t>
            </a:r>
            <a:r>
              <a:rPr lang="ru-RU" sz="1600" dirty="0" smtClean="0">
                <a:solidFill>
                  <a:schemeClr val="bg1"/>
                </a:solidFill>
              </a:rPr>
              <a:t>;</a:t>
            </a:r>
          </a:p>
          <a:p>
            <a:pPr marL="0" indent="0">
              <a:buFontTx/>
              <a:buNone/>
              <a:defRPr/>
            </a:pPr>
            <a:endParaRPr lang="ru-RU" sz="2400" dirty="0">
              <a:solidFill>
                <a:schemeClr val="bg1"/>
              </a:solidFill>
            </a:endParaRPr>
          </a:p>
        </p:txBody>
      </p:sp>
      <p:sp>
        <p:nvSpPr>
          <p:cNvPr id="4" name="Rectangle 2"/>
          <p:cNvSpPr txBox="1">
            <a:spLocks noChangeArrowheads="1"/>
          </p:cNvSpPr>
          <p:nvPr/>
        </p:nvSpPr>
        <p:spPr bwMode="auto">
          <a:xfrm>
            <a:off x="611188" y="260350"/>
            <a:ext cx="8013700" cy="719138"/>
          </a:xfrm>
          <a:prstGeom prst="rect">
            <a:avLst/>
          </a:prstGeom>
          <a:noFill/>
          <a:ln w="9525">
            <a:noFill/>
            <a:miter lim="800000"/>
            <a:headEnd/>
            <a:tailEnd/>
          </a:ln>
        </p:spPr>
        <p:txBody>
          <a:bodyPr anchor="ctr"/>
          <a:lstStyle/>
          <a:p>
            <a:pPr algn="ctr">
              <a:defRPr/>
            </a:pPr>
            <a:r>
              <a:rPr lang="ru-RU" sz="3200" b="1" dirty="0">
                <a:solidFill>
                  <a:schemeClr val="bg1"/>
                </a:solidFill>
                <a:latin typeface="+mn-lt"/>
                <a:cs typeface="+mn-cs"/>
              </a:rPr>
              <a:t>Ограничения для использования нежилых помещений в МКД</a:t>
            </a:r>
          </a:p>
        </p:txBody>
      </p:sp>
    </p:spTree>
  </p:cSld>
  <p:clrMapOvr>
    <a:masterClrMapping/>
  </p:clrMapOvr>
  <p:transition spd="slow">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79388" y="1196975"/>
            <a:ext cx="8785225" cy="4968875"/>
          </a:xfrm>
        </p:spPr>
        <p:txBody>
          <a:bodyPr/>
          <a:lstStyle/>
          <a:p>
            <a:pPr marL="0" indent="0">
              <a:buFontTx/>
              <a:buNone/>
              <a:defRPr/>
            </a:pPr>
            <a:r>
              <a:rPr lang="ru-RU" sz="2400" dirty="0" smtClean="0">
                <a:solidFill>
                  <a:schemeClr val="bg1"/>
                </a:solidFill>
              </a:rPr>
              <a:t> не допускается размещать:</a:t>
            </a:r>
          </a:p>
          <a:p>
            <a:pPr>
              <a:defRPr/>
            </a:pPr>
            <a:r>
              <a:rPr lang="ru-RU" sz="1600" dirty="0" smtClean="0">
                <a:solidFill>
                  <a:srgbClr val="FFFF00"/>
                </a:solidFill>
              </a:rPr>
              <a:t>предприятия бытового обслуживания</a:t>
            </a:r>
            <a:r>
              <a:rPr lang="ru-RU" sz="1600" dirty="0" smtClean="0">
                <a:solidFill>
                  <a:schemeClr val="bg1"/>
                </a:solidFill>
              </a:rPr>
              <a:t>, в которых применяются легковоспламеняющиеся вещества (</a:t>
            </a:r>
            <a:r>
              <a:rPr lang="ru-RU" sz="1600" dirty="0" smtClean="0">
                <a:solidFill>
                  <a:srgbClr val="FFFF00"/>
                </a:solidFill>
              </a:rPr>
              <a:t>кроме парикмахерских </a:t>
            </a:r>
            <a:r>
              <a:rPr lang="ru-RU" sz="1600" dirty="0" smtClean="0">
                <a:solidFill>
                  <a:schemeClr val="bg1"/>
                </a:solidFill>
              </a:rPr>
              <a:t>и часовых мастерских);</a:t>
            </a:r>
          </a:p>
          <a:p>
            <a:pPr>
              <a:defRPr/>
            </a:pPr>
            <a:r>
              <a:rPr lang="ru-RU" sz="1600" dirty="0" smtClean="0">
                <a:solidFill>
                  <a:schemeClr val="bg1"/>
                </a:solidFill>
              </a:rPr>
              <a:t>бани;</a:t>
            </a:r>
          </a:p>
          <a:p>
            <a:pPr>
              <a:defRPr/>
            </a:pPr>
            <a:r>
              <a:rPr lang="ru-RU" sz="1600" dirty="0" smtClean="0">
                <a:solidFill>
                  <a:srgbClr val="FFFF00"/>
                </a:solidFill>
              </a:rPr>
              <a:t>предприятия питания </a:t>
            </a:r>
            <a:r>
              <a:rPr lang="ru-RU" sz="1600" dirty="0" smtClean="0">
                <a:solidFill>
                  <a:schemeClr val="bg1"/>
                </a:solidFill>
              </a:rPr>
              <a:t>и досуга с числом мест более 50, общей площадью более 250 квадратных метров все предприятия, функционирующие с музыкальным сопровождением, в том числе дискотеки, танцевальные студии, театры;</a:t>
            </a:r>
          </a:p>
          <a:p>
            <a:pPr>
              <a:defRPr/>
            </a:pPr>
            <a:r>
              <a:rPr lang="ru-RU" sz="1600" dirty="0" smtClean="0">
                <a:solidFill>
                  <a:schemeClr val="bg1"/>
                </a:solidFill>
              </a:rPr>
              <a:t>прачечные и химчистки (кроме приемных пунктов и прачечных самообслуживания);</a:t>
            </a:r>
          </a:p>
          <a:p>
            <a:pPr>
              <a:defRPr/>
            </a:pPr>
            <a:r>
              <a:rPr lang="ru-RU" sz="1600" dirty="0" smtClean="0">
                <a:solidFill>
                  <a:schemeClr val="bg1"/>
                </a:solidFill>
              </a:rPr>
              <a:t>общественные туалеты, учреждения и магазины ритуальных услуг;</a:t>
            </a:r>
          </a:p>
          <a:p>
            <a:pPr>
              <a:defRPr/>
            </a:pPr>
            <a:r>
              <a:rPr lang="ru-RU" sz="1600" dirty="0" smtClean="0">
                <a:solidFill>
                  <a:schemeClr val="bg1"/>
                </a:solidFill>
              </a:rPr>
              <a:t>встроенные и пристроенные трансформаторные подстанции;</a:t>
            </a:r>
          </a:p>
          <a:p>
            <a:pPr>
              <a:defRPr/>
            </a:pPr>
            <a:r>
              <a:rPr lang="ru-RU" sz="1600" dirty="0" smtClean="0">
                <a:solidFill>
                  <a:srgbClr val="FFFF00"/>
                </a:solidFill>
              </a:rPr>
              <a:t>зуботехнические лаборатории, клинико-диагностические и бактериологические лаборатории</a:t>
            </a:r>
            <a:r>
              <a:rPr lang="ru-RU" sz="1600" dirty="0" smtClean="0">
                <a:solidFill>
                  <a:schemeClr val="bg1"/>
                </a:solidFill>
              </a:rPr>
              <a:t>; диспансеры всех типов;</a:t>
            </a:r>
          </a:p>
          <a:p>
            <a:pPr>
              <a:defRPr/>
            </a:pPr>
            <a:r>
              <a:rPr lang="ru-RU" sz="1600" dirty="0" smtClean="0">
                <a:solidFill>
                  <a:schemeClr val="bg1"/>
                </a:solidFill>
              </a:rPr>
              <a:t>дневные стационары диспансеров и стационары частных клиник: </a:t>
            </a:r>
            <a:r>
              <a:rPr lang="ru-RU" sz="1600" dirty="0" err="1" smtClean="0">
                <a:solidFill>
                  <a:schemeClr val="bg1"/>
                </a:solidFill>
              </a:rPr>
              <a:t>травмопункты</a:t>
            </a:r>
            <a:r>
              <a:rPr lang="ru-RU" sz="1600" dirty="0" smtClean="0">
                <a:solidFill>
                  <a:schemeClr val="bg1"/>
                </a:solidFill>
              </a:rPr>
              <a:t>, подстанции скорой и неотложной медицинской помощи;</a:t>
            </a:r>
          </a:p>
          <a:p>
            <a:pPr>
              <a:defRPr/>
            </a:pPr>
            <a:r>
              <a:rPr lang="ru-RU" sz="1600" dirty="0" smtClean="0">
                <a:solidFill>
                  <a:schemeClr val="bg1"/>
                </a:solidFill>
              </a:rPr>
              <a:t>дерматовенерологические, психиатрические, инфекционные и фтизиатрические кабинеты врачебного приема; отделения (кабинеты) магнитно-резонансной томографии;</a:t>
            </a:r>
          </a:p>
          <a:p>
            <a:pPr>
              <a:defRPr/>
            </a:pPr>
            <a:r>
              <a:rPr lang="ru-RU" sz="1600" dirty="0" smtClean="0">
                <a:solidFill>
                  <a:schemeClr val="bg1"/>
                </a:solidFill>
              </a:rPr>
              <a:t>рентгеновские кабинеты, а также помещения с лечебной или диагностической аппаратурой и установками, являющимися источниками ионизирующего излучения,, ветеринарные клиники и кабинеты.</a:t>
            </a:r>
          </a:p>
          <a:p>
            <a:pPr marL="0" indent="0">
              <a:buFontTx/>
              <a:buNone/>
              <a:defRPr/>
            </a:pPr>
            <a:endParaRPr lang="ru-RU" sz="2400" dirty="0">
              <a:solidFill>
                <a:schemeClr val="bg1"/>
              </a:solidFill>
            </a:endParaRPr>
          </a:p>
        </p:txBody>
      </p:sp>
      <p:sp>
        <p:nvSpPr>
          <p:cNvPr id="4" name="Rectangle 2"/>
          <p:cNvSpPr txBox="1">
            <a:spLocks noChangeArrowheads="1"/>
          </p:cNvSpPr>
          <p:nvPr/>
        </p:nvSpPr>
        <p:spPr bwMode="auto">
          <a:xfrm>
            <a:off x="611188" y="260350"/>
            <a:ext cx="8013700" cy="719138"/>
          </a:xfrm>
          <a:prstGeom prst="rect">
            <a:avLst/>
          </a:prstGeom>
          <a:noFill/>
          <a:ln w="9525">
            <a:noFill/>
            <a:miter lim="800000"/>
            <a:headEnd/>
            <a:tailEnd/>
          </a:ln>
        </p:spPr>
        <p:txBody>
          <a:bodyPr anchor="ctr"/>
          <a:lstStyle/>
          <a:p>
            <a:pPr algn="ctr">
              <a:defRPr/>
            </a:pPr>
            <a:r>
              <a:rPr lang="ru-RU" sz="3200" b="1" dirty="0">
                <a:solidFill>
                  <a:schemeClr val="bg1"/>
                </a:solidFill>
                <a:latin typeface="+mn-lt"/>
                <a:cs typeface="+mn-cs"/>
              </a:rPr>
              <a:t>Ограничения для использования нежилых помещений в МКД</a:t>
            </a:r>
          </a:p>
        </p:txBody>
      </p:sp>
    </p:spTree>
  </p:cSld>
  <p:clrMapOvr>
    <a:masterClrMapping/>
  </p:clrMapOvr>
  <p:transition spd="slow">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68313" y="404813"/>
            <a:ext cx="8229600" cy="503237"/>
          </a:xfrm>
        </p:spPr>
        <p:txBody>
          <a:bodyPr/>
          <a:lstStyle/>
          <a:p>
            <a:pPr eaLnBrk="1" hangingPunct="1">
              <a:defRPr/>
            </a:pPr>
            <a:r>
              <a:rPr lang="ru-RU" sz="3200" b="1" dirty="0" smtClean="0">
                <a:solidFill>
                  <a:schemeClr val="bg1"/>
                </a:solidFill>
                <a:latin typeface="+mn-lt"/>
                <a:ea typeface="+mn-ea"/>
                <a:cs typeface="+mn-cs"/>
              </a:rPr>
              <a:t>Требования к состоянию ОИ МКД</a:t>
            </a:r>
          </a:p>
        </p:txBody>
      </p:sp>
      <p:sp>
        <p:nvSpPr>
          <p:cNvPr id="601091" name="Rectangle 3"/>
          <p:cNvSpPr>
            <a:spLocks noGrp="1" noChangeArrowheads="1"/>
          </p:cNvSpPr>
          <p:nvPr>
            <p:ph type="body" idx="1"/>
          </p:nvPr>
        </p:nvSpPr>
        <p:spPr>
          <a:xfrm>
            <a:off x="468313" y="1125538"/>
            <a:ext cx="8675687" cy="5111750"/>
          </a:xfrm>
        </p:spPr>
        <p:txBody>
          <a:bodyPr/>
          <a:lstStyle/>
          <a:p>
            <a:pPr marL="609600" indent="-609600" eaLnBrk="1" hangingPunct="1">
              <a:buFont typeface="Wingdings" pitchFamily="2" charset="2"/>
              <a:buNone/>
              <a:defRPr/>
            </a:pPr>
            <a:r>
              <a:rPr lang="ru-RU" sz="2000" b="1" kern="1200" dirty="0" smtClean="0">
                <a:solidFill>
                  <a:schemeClr val="bg1"/>
                </a:solidFill>
              </a:rPr>
              <a:t>Общее имущество должно содержаться в соответствии с требованиями законодательства РФ (в том числе о  санитарно-эпидемиологическом благополучии населения, техническом регулировании, защите прав потребителей) в состоянии, обеспечивающем:</a:t>
            </a:r>
          </a:p>
          <a:p>
            <a:pPr marL="609600" indent="-609600" eaLnBrk="1" hangingPunct="1">
              <a:buFont typeface="Wingdings" pitchFamily="2" charset="2"/>
              <a:buNone/>
              <a:defRPr/>
            </a:pPr>
            <a:r>
              <a:rPr lang="ru-RU" sz="2000" b="1" kern="1200" dirty="0" smtClean="0">
                <a:solidFill>
                  <a:schemeClr val="bg1"/>
                </a:solidFill>
              </a:rPr>
              <a:t>а) соблюдение характеристик </a:t>
            </a:r>
            <a:r>
              <a:rPr lang="ru-RU" sz="2000" b="1" kern="1200" dirty="0" smtClean="0">
                <a:solidFill>
                  <a:srgbClr val="FFFF00"/>
                </a:solidFill>
              </a:rPr>
              <a:t>надежности и безопасности </a:t>
            </a:r>
            <a:r>
              <a:rPr lang="ru-RU" sz="2000" b="1" kern="1200" dirty="0" smtClean="0">
                <a:solidFill>
                  <a:schemeClr val="bg1"/>
                </a:solidFill>
              </a:rPr>
              <a:t>МКД</a:t>
            </a:r>
          </a:p>
          <a:p>
            <a:pPr marL="609600" indent="-609600" eaLnBrk="1" hangingPunct="1">
              <a:buFont typeface="Wingdings" pitchFamily="2" charset="2"/>
              <a:buNone/>
              <a:defRPr/>
            </a:pPr>
            <a:r>
              <a:rPr lang="ru-RU" sz="2000" b="1" kern="1200" dirty="0" smtClean="0">
                <a:solidFill>
                  <a:schemeClr val="bg1"/>
                </a:solidFill>
              </a:rPr>
              <a:t>б) </a:t>
            </a:r>
            <a:r>
              <a:rPr lang="ru-RU" sz="2000" b="1" kern="1200" dirty="0" smtClean="0">
                <a:solidFill>
                  <a:srgbClr val="FFFF00"/>
                </a:solidFill>
              </a:rPr>
              <a:t>безопасность</a:t>
            </a:r>
            <a:r>
              <a:rPr lang="ru-RU" sz="2000" b="1" kern="1200" dirty="0" smtClean="0">
                <a:solidFill>
                  <a:schemeClr val="bg1"/>
                </a:solidFill>
              </a:rPr>
              <a:t> для жизни и здоровья граждан, сохранность имущества собственников помещений </a:t>
            </a:r>
          </a:p>
          <a:p>
            <a:pPr marL="609600" indent="-609600" eaLnBrk="1" hangingPunct="1">
              <a:buFont typeface="Wingdings" pitchFamily="2" charset="2"/>
              <a:buNone/>
              <a:defRPr/>
            </a:pPr>
            <a:r>
              <a:rPr lang="ru-RU" sz="2000" b="1" kern="1200" dirty="0" smtClean="0">
                <a:solidFill>
                  <a:schemeClr val="bg1"/>
                </a:solidFill>
              </a:rPr>
              <a:t>в) </a:t>
            </a:r>
            <a:r>
              <a:rPr lang="ru-RU" sz="2000" b="1" kern="1200" dirty="0" smtClean="0">
                <a:solidFill>
                  <a:srgbClr val="FFFF00"/>
                </a:solidFill>
              </a:rPr>
              <a:t>доступность</a:t>
            </a:r>
            <a:r>
              <a:rPr lang="ru-RU" sz="2000" b="1" kern="1200" dirty="0" smtClean="0">
                <a:solidFill>
                  <a:schemeClr val="bg1"/>
                </a:solidFill>
              </a:rPr>
              <a:t> пользования жилыми и нежилыми помещениями, помещениями общего пользования и земельным участком</a:t>
            </a:r>
          </a:p>
          <a:p>
            <a:pPr marL="609600" indent="-609600" eaLnBrk="1" hangingPunct="1">
              <a:buFont typeface="Wingdings" pitchFamily="2" charset="2"/>
              <a:buNone/>
              <a:defRPr/>
            </a:pPr>
            <a:r>
              <a:rPr lang="ru-RU" sz="2000" b="1" kern="1200" dirty="0" smtClean="0">
                <a:solidFill>
                  <a:schemeClr val="bg1"/>
                </a:solidFill>
              </a:rPr>
              <a:t>г) соблюдение </a:t>
            </a:r>
            <a:r>
              <a:rPr lang="ru-RU" sz="2000" b="1" kern="1200" dirty="0" smtClean="0">
                <a:solidFill>
                  <a:srgbClr val="FFFF00"/>
                </a:solidFill>
              </a:rPr>
              <a:t>прав и интересов собственников </a:t>
            </a:r>
            <a:r>
              <a:rPr lang="ru-RU" sz="2000" b="1" kern="1200" dirty="0" smtClean="0">
                <a:solidFill>
                  <a:schemeClr val="bg1"/>
                </a:solidFill>
              </a:rPr>
              <a:t>помещений</a:t>
            </a:r>
          </a:p>
          <a:p>
            <a:pPr marL="609600" indent="-609600" eaLnBrk="1" hangingPunct="1">
              <a:buFont typeface="Wingdings" pitchFamily="2" charset="2"/>
              <a:buNone/>
              <a:defRPr/>
            </a:pPr>
            <a:r>
              <a:rPr lang="ru-RU" sz="2000" b="1" kern="1200" dirty="0" err="1" smtClean="0">
                <a:solidFill>
                  <a:schemeClr val="bg1"/>
                </a:solidFill>
              </a:rPr>
              <a:t>д</a:t>
            </a:r>
            <a:r>
              <a:rPr lang="ru-RU" sz="2000" b="1" kern="1200" dirty="0" smtClean="0">
                <a:solidFill>
                  <a:schemeClr val="bg1"/>
                </a:solidFill>
              </a:rPr>
              <a:t>) постоянную </a:t>
            </a:r>
            <a:r>
              <a:rPr lang="ru-RU" sz="2000" b="1" kern="1200" dirty="0" smtClean="0">
                <a:solidFill>
                  <a:srgbClr val="FFFF00"/>
                </a:solidFill>
              </a:rPr>
              <a:t>готовность инженерных коммуникаций</a:t>
            </a:r>
            <a:r>
              <a:rPr lang="ru-RU" sz="2000" b="1" kern="1200" dirty="0" smtClean="0">
                <a:solidFill>
                  <a:schemeClr val="bg1"/>
                </a:solidFill>
              </a:rPr>
              <a:t>, приборов учета и оборудования, входящих в состав ОИ МКД, для предоставления коммунальных услуг гражданам в соответствии с Правилами предоставления КУ</a:t>
            </a:r>
          </a:p>
          <a:p>
            <a:pPr marL="609600" indent="-609600" eaLnBrk="1" hangingPunct="1">
              <a:buFont typeface="Wingdings" pitchFamily="2" charset="2"/>
              <a:buNone/>
              <a:defRPr/>
            </a:pPr>
            <a:r>
              <a:rPr lang="ru-RU" sz="2000" b="1" kern="1200" dirty="0" smtClean="0">
                <a:solidFill>
                  <a:schemeClr val="bg1"/>
                </a:solidFill>
              </a:rPr>
              <a:t>е) </a:t>
            </a:r>
            <a:r>
              <a:rPr lang="ru-RU" sz="2000" b="1" kern="1200" dirty="0" smtClean="0">
                <a:solidFill>
                  <a:srgbClr val="FFFF00"/>
                </a:solidFill>
              </a:rPr>
              <a:t>поддержание архитектурного облика </a:t>
            </a:r>
            <a:r>
              <a:rPr lang="ru-RU" sz="2000" b="1" kern="1200" dirty="0" smtClean="0">
                <a:solidFill>
                  <a:schemeClr val="bg1"/>
                </a:solidFill>
              </a:rPr>
              <a:t>МКД в соответствии с проектной документацией</a:t>
            </a: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01091">
                                            <p:txEl>
                                              <p:pRg st="0" end="0"/>
                                            </p:txEl>
                                          </p:spTgt>
                                        </p:tgtEl>
                                        <p:attrNameLst>
                                          <p:attrName>style.visibility</p:attrName>
                                        </p:attrNameLst>
                                      </p:cBhvr>
                                      <p:to>
                                        <p:strVal val="visible"/>
                                      </p:to>
                                    </p:set>
                                    <p:animEffect transition="in" filter="wipe(left)">
                                      <p:cBhvr>
                                        <p:cTn id="7" dur="2000"/>
                                        <p:tgtEl>
                                          <p:spTgt spid="601091">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601091">
                                            <p:txEl>
                                              <p:pRg st="1" end="1"/>
                                            </p:txEl>
                                          </p:spTgt>
                                        </p:tgtEl>
                                        <p:attrNameLst>
                                          <p:attrName>style.visibility</p:attrName>
                                        </p:attrNameLst>
                                      </p:cBhvr>
                                      <p:to>
                                        <p:strVal val="visible"/>
                                      </p:to>
                                    </p:set>
                                    <p:animEffect transition="in" filter="wipe(left)">
                                      <p:cBhvr>
                                        <p:cTn id="10" dur="2000"/>
                                        <p:tgtEl>
                                          <p:spTgt spid="601091">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601091">
                                            <p:txEl>
                                              <p:pRg st="2" end="2"/>
                                            </p:txEl>
                                          </p:spTgt>
                                        </p:tgtEl>
                                        <p:attrNameLst>
                                          <p:attrName>style.visibility</p:attrName>
                                        </p:attrNameLst>
                                      </p:cBhvr>
                                      <p:to>
                                        <p:strVal val="visible"/>
                                      </p:to>
                                    </p:set>
                                    <p:animEffect transition="in" filter="wipe(left)">
                                      <p:cBhvr>
                                        <p:cTn id="13" dur="2000"/>
                                        <p:tgtEl>
                                          <p:spTgt spid="601091">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601091">
                                            <p:txEl>
                                              <p:pRg st="3" end="3"/>
                                            </p:txEl>
                                          </p:spTgt>
                                        </p:tgtEl>
                                        <p:attrNameLst>
                                          <p:attrName>style.visibility</p:attrName>
                                        </p:attrNameLst>
                                      </p:cBhvr>
                                      <p:to>
                                        <p:strVal val="visible"/>
                                      </p:to>
                                    </p:set>
                                    <p:animEffect transition="in" filter="wipe(left)">
                                      <p:cBhvr>
                                        <p:cTn id="16" dur="2000"/>
                                        <p:tgtEl>
                                          <p:spTgt spid="601091">
                                            <p:txEl>
                                              <p:pRg st="3" end="3"/>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601091">
                                            <p:txEl>
                                              <p:pRg st="4" end="4"/>
                                            </p:txEl>
                                          </p:spTgt>
                                        </p:tgtEl>
                                        <p:attrNameLst>
                                          <p:attrName>style.visibility</p:attrName>
                                        </p:attrNameLst>
                                      </p:cBhvr>
                                      <p:to>
                                        <p:strVal val="visible"/>
                                      </p:to>
                                    </p:set>
                                    <p:animEffect transition="in" filter="wipe(left)">
                                      <p:cBhvr>
                                        <p:cTn id="19" dur="2000"/>
                                        <p:tgtEl>
                                          <p:spTgt spid="601091">
                                            <p:txEl>
                                              <p:pRg st="4" end="4"/>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601091">
                                            <p:txEl>
                                              <p:pRg st="5" end="5"/>
                                            </p:txEl>
                                          </p:spTgt>
                                        </p:tgtEl>
                                        <p:attrNameLst>
                                          <p:attrName>style.visibility</p:attrName>
                                        </p:attrNameLst>
                                      </p:cBhvr>
                                      <p:to>
                                        <p:strVal val="visible"/>
                                      </p:to>
                                    </p:set>
                                    <p:animEffect transition="in" filter="wipe(left)">
                                      <p:cBhvr>
                                        <p:cTn id="22" dur="2000"/>
                                        <p:tgtEl>
                                          <p:spTgt spid="601091">
                                            <p:txEl>
                                              <p:pRg st="5" end="5"/>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601091">
                                            <p:txEl>
                                              <p:pRg st="6" end="6"/>
                                            </p:txEl>
                                          </p:spTgt>
                                        </p:tgtEl>
                                        <p:attrNameLst>
                                          <p:attrName>style.visibility</p:attrName>
                                        </p:attrNameLst>
                                      </p:cBhvr>
                                      <p:to>
                                        <p:strVal val="visible"/>
                                      </p:to>
                                    </p:set>
                                    <p:animEffect transition="in" filter="wipe(left)">
                                      <p:cBhvr>
                                        <p:cTn id="25" dur="2000"/>
                                        <p:tgtEl>
                                          <p:spTgt spid="60109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74638"/>
            <a:ext cx="8291264" cy="1858218"/>
          </a:xfrm>
          <a:solidFill>
            <a:srgbClr val="FFFF00"/>
          </a:solidFill>
        </p:spPr>
        <p:txBody>
          <a:bodyPr/>
          <a:lstStyle/>
          <a:p>
            <a:r>
              <a:rPr lang="ru-RU" sz="4000" dirty="0" smtClean="0">
                <a:solidFill>
                  <a:schemeClr val="tx1"/>
                </a:solidFill>
              </a:rPr>
              <a:t>Услуга содержания имущества является системной и включает в себя такие виды услуг как</a:t>
            </a:r>
            <a:r>
              <a:rPr lang="en-US" sz="4000" dirty="0" smtClean="0">
                <a:solidFill>
                  <a:schemeClr val="tx1"/>
                </a:solidFill>
              </a:rPr>
              <a:t>:</a:t>
            </a:r>
            <a:endParaRPr lang="ru-RU" sz="4000" dirty="0">
              <a:solidFill>
                <a:schemeClr val="tx1"/>
              </a:solidFill>
            </a:endParaRPr>
          </a:p>
        </p:txBody>
      </p:sp>
      <p:sp>
        <p:nvSpPr>
          <p:cNvPr id="3" name="Содержимое 2"/>
          <p:cNvSpPr>
            <a:spLocks noGrp="1"/>
          </p:cNvSpPr>
          <p:nvPr>
            <p:ph idx="1"/>
          </p:nvPr>
        </p:nvSpPr>
        <p:spPr>
          <a:xfrm>
            <a:off x="539552" y="2708920"/>
            <a:ext cx="8147248" cy="3417243"/>
          </a:xfrm>
        </p:spPr>
        <p:txBody>
          <a:bodyPr/>
          <a:lstStyle/>
          <a:p>
            <a:pPr>
              <a:buNone/>
            </a:pPr>
            <a:r>
              <a:rPr lang="ru-RU" dirty="0" smtClean="0">
                <a:solidFill>
                  <a:schemeClr val="bg1"/>
                </a:solidFill>
              </a:rPr>
              <a:t> - услуга текущего содержания;</a:t>
            </a:r>
          </a:p>
          <a:p>
            <a:pPr>
              <a:buNone/>
            </a:pPr>
            <a:r>
              <a:rPr lang="ru-RU" dirty="0" smtClean="0">
                <a:solidFill>
                  <a:schemeClr val="bg1"/>
                </a:solidFill>
              </a:rPr>
              <a:t> - услуга текущего ремонта; </a:t>
            </a:r>
          </a:p>
          <a:p>
            <a:pPr>
              <a:buNone/>
            </a:pPr>
            <a:r>
              <a:rPr lang="ru-RU" dirty="0" smtClean="0">
                <a:solidFill>
                  <a:schemeClr val="bg1"/>
                </a:solidFill>
              </a:rPr>
              <a:t>- услуга капитального ремонта</a:t>
            </a:r>
            <a:endParaRPr lang="ru-RU" dirty="0">
              <a:solidFill>
                <a:schemeClr val="bg1"/>
              </a:solidFill>
            </a:endParaRPr>
          </a:p>
        </p:txBody>
      </p:sp>
    </p:spTree>
  </p:cSld>
  <p:clrMapOvr>
    <a:masterClrMapping/>
  </p:clrMapOvr>
  <p:transition spd="slow">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764704"/>
            <a:ext cx="8064896" cy="854968"/>
          </a:xfrm>
          <a:solidFill>
            <a:srgbClr val="FFFF00"/>
          </a:solidFill>
        </p:spPr>
        <p:txBody>
          <a:bodyPr/>
          <a:lstStyle/>
          <a:p>
            <a:r>
              <a:rPr lang="ru-RU" dirty="0" smtClean="0">
                <a:solidFill>
                  <a:schemeClr val="tx1"/>
                </a:solidFill>
              </a:rPr>
              <a:t>Услуга текущего содержания:</a:t>
            </a:r>
            <a:endParaRPr lang="ru-RU" dirty="0">
              <a:solidFill>
                <a:schemeClr val="tx1"/>
              </a:solidFill>
            </a:endParaRPr>
          </a:p>
        </p:txBody>
      </p:sp>
      <p:sp>
        <p:nvSpPr>
          <p:cNvPr id="3" name="Содержимое 2"/>
          <p:cNvSpPr>
            <a:spLocks noGrp="1"/>
          </p:cNvSpPr>
          <p:nvPr>
            <p:ph idx="1"/>
          </p:nvPr>
        </p:nvSpPr>
        <p:spPr>
          <a:xfrm>
            <a:off x="251520" y="1628800"/>
            <a:ext cx="8676456" cy="4209331"/>
          </a:xfrm>
          <a:solidFill>
            <a:schemeClr val="bg1"/>
          </a:solidFill>
          <a:ln w="57150">
            <a:solidFill>
              <a:srgbClr val="FFFF00"/>
            </a:solidFill>
          </a:ln>
        </p:spPr>
        <p:txBody>
          <a:bodyPr/>
          <a:lstStyle/>
          <a:p>
            <a:pPr>
              <a:buNone/>
            </a:pPr>
            <a:r>
              <a:rPr lang="ru-RU" sz="2800" dirty="0" smtClean="0"/>
              <a:t>Комплекс профилактических действий (работ), направленных на предупреждение преждевременного износа многоквартирного дома и его частей, а так же на поддержание </a:t>
            </a:r>
            <a:r>
              <a:rPr lang="ru-RU" sz="2800" b="1" dirty="0" smtClean="0"/>
              <a:t>нормативного или работоспособного </a:t>
            </a:r>
            <a:r>
              <a:rPr lang="ru-RU" sz="2800" dirty="0" smtClean="0"/>
              <a:t>технического состояния многоквартирного дома и создание комфортных условий проживания по объему работ, </a:t>
            </a:r>
            <a:r>
              <a:rPr lang="ru-RU" sz="2800" b="1" dirty="0" smtClean="0"/>
              <a:t>не превышающих текущий ремонт</a:t>
            </a:r>
            <a:endParaRPr lang="ru-RU" sz="2800" b="1" dirty="0"/>
          </a:p>
        </p:txBody>
      </p:sp>
    </p:spTree>
  </p:cSld>
  <p:clrMapOvr>
    <a:masterClrMapping/>
  </p:clrMapOvr>
  <p:transition spd="slow">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79512" y="764704"/>
            <a:ext cx="8892480" cy="5361459"/>
          </a:xfrm>
        </p:spPr>
        <p:txBody>
          <a:bodyPr/>
          <a:lstStyle/>
          <a:p>
            <a:pPr algn="ctr">
              <a:buNone/>
            </a:pPr>
            <a:r>
              <a:rPr lang="ru-RU" dirty="0" smtClean="0">
                <a:solidFill>
                  <a:schemeClr val="bg1"/>
                </a:solidFill>
              </a:rPr>
              <a:t>Состав планируемых работ, выполняемых при предоставлении услуги содержания, формируется из сводного состава работ, </a:t>
            </a:r>
            <a:r>
              <a:rPr lang="ru-RU" dirty="0" smtClean="0">
                <a:solidFill>
                  <a:srgbClr val="FFFF00"/>
                </a:solidFill>
              </a:rPr>
              <a:t>по итогам осмотров</a:t>
            </a:r>
            <a:r>
              <a:rPr lang="ru-RU" dirty="0" smtClean="0">
                <a:solidFill>
                  <a:schemeClr val="bg1"/>
                </a:solidFill>
              </a:rPr>
              <a:t>, на основе которых формируются план и перечень работ</a:t>
            </a:r>
          </a:p>
          <a:p>
            <a:pPr algn="ctr">
              <a:buNone/>
            </a:pPr>
            <a:endParaRPr lang="ru-RU" sz="2400" dirty="0" smtClean="0">
              <a:solidFill>
                <a:schemeClr val="bg1"/>
              </a:solidFill>
            </a:endParaRPr>
          </a:p>
          <a:p>
            <a:pPr algn="ctr">
              <a:buNone/>
            </a:pPr>
            <a:r>
              <a:rPr lang="ru-RU" sz="2400" dirty="0" smtClean="0">
                <a:solidFill>
                  <a:schemeClr val="bg1"/>
                </a:solidFill>
              </a:rPr>
              <a:t>Состав работ, сформированный по итогам осмотров, </a:t>
            </a:r>
          </a:p>
          <a:p>
            <a:pPr algn="ctr">
              <a:buNone/>
            </a:pPr>
            <a:r>
              <a:rPr lang="ru-RU" sz="2400" b="1" dirty="0" smtClean="0">
                <a:solidFill>
                  <a:srgbClr val="FFFF00"/>
                </a:solidFill>
              </a:rPr>
              <a:t>не может быть меньше</a:t>
            </a:r>
            <a:r>
              <a:rPr lang="ru-RU" sz="2400" dirty="0" smtClean="0">
                <a:solidFill>
                  <a:schemeClr val="bg1"/>
                </a:solidFill>
              </a:rPr>
              <a:t>, чем это определено Постановление Правительства РФ от 03.04.2013 № 290 «О минимальном перечне услуг и работ, необходимых для обеспечения надлежащего содержания общего имущества в многоквартирном доме, и порядке их оказания и выполнения»</a:t>
            </a:r>
            <a:endParaRPr lang="ru-RU" sz="2400" dirty="0">
              <a:solidFill>
                <a:schemeClr val="bg1"/>
              </a:solidFill>
            </a:endParaRPr>
          </a:p>
        </p:txBody>
      </p:sp>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67944" y="0"/>
            <a:ext cx="4546848" cy="720080"/>
          </a:xfrm>
          <a:solidFill>
            <a:srgbClr val="FFFF00"/>
          </a:solidFill>
          <a:ln>
            <a:solidFill>
              <a:srgbClr val="FFFF00"/>
            </a:solidFill>
          </a:ln>
        </p:spPr>
        <p:txBody>
          <a:bodyPr/>
          <a:lstStyle/>
          <a:p>
            <a:r>
              <a:rPr lang="ru-RU" sz="4000" b="1" kern="1200" dirty="0" smtClean="0">
                <a:solidFill>
                  <a:schemeClr val="tx1"/>
                </a:solidFill>
                <a:latin typeface="+mn-lt"/>
                <a:ea typeface="+mn-ea"/>
                <a:cs typeface="+mn-cs"/>
              </a:rPr>
              <a:t>Участники ЖКХ</a:t>
            </a:r>
          </a:p>
        </p:txBody>
      </p:sp>
      <p:sp>
        <p:nvSpPr>
          <p:cNvPr id="5" name="TextBox 4"/>
          <p:cNvSpPr txBox="1"/>
          <p:nvPr/>
        </p:nvSpPr>
        <p:spPr>
          <a:xfrm>
            <a:off x="179512" y="1412776"/>
            <a:ext cx="8964488" cy="5355312"/>
          </a:xfrm>
          <a:prstGeom prst="rect">
            <a:avLst/>
          </a:prstGeom>
          <a:solidFill>
            <a:schemeClr val="bg1"/>
          </a:solidFill>
          <a:ln w="57150">
            <a:solidFill>
              <a:srgbClr val="FFFF00"/>
            </a:solidFill>
          </a:ln>
        </p:spPr>
        <p:txBody>
          <a:bodyPr wrap="square" rtlCol="0">
            <a:spAutoFit/>
          </a:bodyPr>
          <a:lstStyle/>
          <a:p>
            <a:pPr>
              <a:spcBef>
                <a:spcPts val="600"/>
              </a:spcBef>
              <a:spcAft>
                <a:spcPts val="600"/>
              </a:spcAft>
              <a:buFont typeface="Wingdings" pitchFamily="2" charset="2"/>
              <a:buChar char="ü"/>
            </a:pPr>
            <a:r>
              <a:rPr lang="ru-RU" sz="1600" dirty="0" smtClean="0"/>
              <a:t> учет муниципального жилищного фонда; </a:t>
            </a:r>
          </a:p>
          <a:p>
            <a:pPr>
              <a:spcBef>
                <a:spcPts val="600"/>
              </a:spcBef>
              <a:spcAft>
                <a:spcPts val="600"/>
              </a:spcAft>
              <a:buFont typeface="Wingdings" pitchFamily="2" charset="2"/>
              <a:buChar char="ü"/>
            </a:pPr>
            <a:r>
              <a:rPr lang="ru-RU" sz="1600" dirty="0" smtClean="0"/>
              <a:t> установление размера дохода, на каждого члена семьи, и стоимости имущества, находящегося в собственности членов семьи и подлежащего налогообложению, в целях признания граждан малоимущими и предоставления им по договорам социального найма жилых помещений муниципального жилищного фонда; </a:t>
            </a:r>
          </a:p>
          <a:p>
            <a:pPr>
              <a:spcBef>
                <a:spcPts val="600"/>
              </a:spcBef>
              <a:spcAft>
                <a:spcPts val="600"/>
              </a:spcAft>
              <a:buFont typeface="Wingdings" pitchFamily="2" charset="2"/>
              <a:buChar char="ü"/>
            </a:pPr>
            <a:r>
              <a:rPr lang="ru-RU" sz="1600" dirty="0" smtClean="0"/>
              <a:t> ведение в установленном порядке учета граждан в качестве нуждающихся в жилых помещениях, предоставляемых по договорам социального найма; </a:t>
            </a:r>
          </a:p>
          <a:p>
            <a:pPr>
              <a:spcBef>
                <a:spcPts val="600"/>
              </a:spcBef>
              <a:spcAft>
                <a:spcPts val="600"/>
              </a:spcAft>
              <a:buFont typeface="Wingdings" pitchFamily="2" charset="2"/>
              <a:buChar char="ü"/>
            </a:pPr>
            <a:r>
              <a:rPr lang="ru-RU" sz="1600" dirty="0" smtClean="0"/>
              <a:t>определение порядка предоставления жилых помещений муниципального специализированного жилищного фонда; </a:t>
            </a:r>
          </a:p>
          <a:p>
            <a:pPr>
              <a:spcBef>
                <a:spcPts val="600"/>
              </a:spcBef>
              <a:spcAft>
                <a:spcPts val="600"/>
              </a:spcAft>
              <a:buFont typeface="Wingdings" pitchFamily="2" charset="2"/>
              <a:buChar char="ü"/>
            </a:pPr>
            <a:r>
              <a:rPr lang="ru-RU" sz="1600" dirty="0" smtClean="0"/>
              <a:t>принятие в установленном порядке решений о переводе жилых помещений в нежилые помещения и нежилых помещений в жилые помещения; </a:t>
            </a:r>
          </a:p>
          <a:p>
            <a:pPr>
              <a:spcBef>
                <a:spcPts val="600"/>
              </a:spcBef>
              <a:spcAft>
                <a:spcPts val="600"/>
              </a:spcAft>
              <a:buFont typeface="Wingdings" pitchFamily="2" charset="2"/>
              <a:buChar char="ü"/>
            </a:pPr>
            <a:r>
              <a:rPr lang="ru-RU" sz="1600" dirty="0" smtClean="0"/>
              <a:t>согласование переустройства и перепланировки жилых помещений; </a:t>
            </a:r>
          </a:p>
          <a:p>
            <a:pPr>
              <a:spcBef>
                <a:spcPts val="600"/>
              </a:spcBef>
              <a:spcAft>
                <a:spcPts val="600"/>
              </a:spcAft>
              <a:buFont typeface="Wingdings" pitchFamily="2" charset="2"/>
              <a:buChar char="ü"/>
            </a:pPr>
            <a:r>
              <a:rPr lang="ru-RU" sz="1600" dirty="0" smtClean="0"/>
              <a:t> признание в установленном порядке жилых помещений муниципального жилищного фонда непригодными для проживания; </a:t>
            </a:r>
          </a:p>
          <a:p>
            <a:pPr>
              <a:spcBef>
                <a:spcPts val="600"/>
              </a:spcBef>
              <a:spcAft>
                <a:spcPts val="600"/>
              </a:spcAft>
              <a:buFont typeface="Wingdings" pitchFamily="2" charset="2"/>
              <a:buChar char="ü"/>
            </a:pPr>
            <a:r>
              <a:rPr lang="ru-RU" sz="1600" dirty="0" smtClean="0"/>
              <a:t>осуществление контроля за использованием и сохранностью муниципального жилищного фонда, соответствием жилых помещений данного фонда установленным санитарным и техническим правилам и нормам, иным требованиям законодательства…</a:t>
            </a:r>
          </a:p>
        </p:txBody>
      </p:sp>
      <p:sp>
        <p:nvSpPr>
          <p:cNvPr id="11" name="TextBox 10"/>
          <p:cNvSpPr txBox="1"/>
          <p:nvPr/>
        </p:nvSpPr>
        <p:spPr>
          <a:xfrm>
            <a:off x="179512" y="908720"/>
            <a:ext cx="8964488" cy="461665"/>
          </a:xfrm>
          <a:prstGeom prst="rect">
            <a:avLst/>
          </a:prstGeom>
          <a:solidFill>
            <a:srgbClr val="FFFF00"/>
          </a:solidFill>
          <a:ln w="76200">
            <a:solidFill>
              <a:srgbClr val="FFFF00"/>
            </a:solidFill>
          </a:ln>
        </p:spPr>
        <p:txBody>
          <a:bodyPr wrap="square" rtlCol="0">
            <a:spAutoFit/>
          </a:bodyPr>
          <a:lstStyle/>
          <a:p>
            <a:r>
              <a:rPr lang="ru-RU" sz="2300" b="1" dirty="0" smtClean="0"/>
              <a:t>Органы местного самоуправления относятся </a:t>
            </a:r>
            <a:r>
              <a:rPr lang="ru-RU" sz="2400" dirty="0" smtClean="0"/>
              <a:t>ст. 14 ЖК РФ</a:t>
            </a:r>
            <a:endParaRPr lang="ru-RU" sz="2400" b="1" dirty="0" smtClean="0"/>
          </a:p>
        </p:txBody>
      </p:sp>
    </p:spTree>
  </p:cSld>
  <p:clrMapOvr>
    <a:masterClrMapping/>
  </p:clrMapOvr>
  <p:transition spd="slow">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57808"/>
            <a:ext cx="8229600" cy="1143000"/>
          </a:xfrm>
        </p:spPr>
        <p:txBody>
          <a:bodyPr/>
          <a:lstStyle/>
          <a:p>
            <a:r>
              <a:rPr lang="ru-RU" sz="3200" dirty="0" smtClean="0">
                <a:solidFill>
                  <a:schemeClr val="bg1"/>
                </a:solidFill>
              </a:rPr>
              <a:t> Работы по санитарно-гигиенической уборке и противоэпидемиологической обработке мест общего пользования</a:t>
            </a:r>
            <a:br>
              <a:rPr lang="ru-RU" sz="3200" dirty="0" smtClean="0">
                <a:solidFill>
                  <a:schemeClr val="bg1"/>
                </a:solidFill>
              </a:rPr>
            </a:br>
            <a:endParaRPr lang="ru-RU" sz="3200" dirty="0">
              <a:solidFill>
                <a:schemeClr val="bg1"/>
              </a:solidFill>
            </a:endParaRPr>
          </a:p>
        </p:txBody>
      </p:sp>
      <p:sp>
        <p:nvSpPr>
          <p:cNvPr id="4" name="Содержимое 3"/>
          <p:cNvSpPr>
            <a:spLocks noGrp="1"/>
          </p:cNvSpPr>
          <p:nvPr>
            <p:ph idx="1"/>
          </p:nvPr>
        </p:nvSpPr>
        <p:spPr>
          <a:xfrm>
            <a:off x="539552" y="2492896"/>
            <a:ext cx="8208912" cy="3888432"/>
          </a:xfrm>
          <a:solidFill>
            <a:schemeClr val="bg1"/>
          </a:solidFill>
          <a:ln w="57150">
            <a:solidFill>
              <a:srgbClr val="FFFF00"/>
            </a:solidFill>
          </a:ln>
        </p:spPr>
        <p:txBody>
          <a:bodyPr/>
          <a:lstStyle/>
          <a:p>
            <a:pPr>
              <a:spcBef>
                <a:spcPts val="600"/>
              </a:spcBef>
              <a:spcAft>
                <a:spcPts val="600"/>
              </a:spcAft>
              <a:buFont typeface="Wingdings" pitchFamily="2" charset="2"/>
              <a:buChar char="ü"/>
            </a:pPr>
            <a:r>
              <a:rPr lang="ru-RU" sz="2000" dirty="0" smtClean="0"/>
              <a:t>по уборке мест общего пользования в соответствии с п.  3.2.7 Правил и норм технической эксплуатации жилищного фонда;</a:t>
            </a:r>
          </a:p>
          <a:p>
            <a:pPr>
              <a:spcBef>
                <a:spcPts val="600"/>
              </a:spcBef>
              <a:spcAft>
                <a:spcPts val="600"/>
              </a:spcAft>
              <a:buFont typeface="Wingdings" pitchFamily="2" charset="2"/>
              <a:buChar char="ü"/>
            </a:pPr>
            <a:r>
              <a:rPr lang="ru-RU" sz="2000" dirty="0" smtClean="0"/>
              <a:t> по уборке мусоропроводов в соответствии с пунктом 5.9 ;</a:t>
            </a:r>
          </a:p>
          <a:p>
            <a:pPr>
              <a:spcBef>
                <a:spcPts val="600"/>
              </a:spcBef>
              <a:spcAft>
                <a:spcPts val="600"/>
              </a:spcAft>
              <a:buFont typeface="Wingdings" pitchFamily="2" charset="2"/>
              <a:buChar char="ü"/>
            </a:pPr>
            <a:r>
              <a:rPr lang="ru-RU" sz="2000" dirty="0" smtClean="0"/>
              <a:t>по уборке лифтов в соответствии с пунктом 5.10;</a:t>
            </a:r>
          </a:p>
          <a:p>
            <a:pPr>
              <a:spcBef>
                <a:spcPts val="600"/>
              </a:spcBef>
              <a:spcAft>
                <a:spcPts val="600"/>
              </a:spcAft>
              <a:buFont typeface="Wingdings" pitchFamily="2" charset="2"/>
              <a:buChar char="ü"/>
            </a:pPr>
            <a:r>
              <a:rPr lang="ru-RU" sz="2000" dirty="0" smtClean="0"/>
              <a:t>санитарно-эпидемиологической обработки в соответствии с [</a:t>
            </a:r>
            <a:r>
              <a:rPr lang="ru-RU" sz="2000" u="sng" dirty="0" smtClean="0"/>
              <a:t>СП 3.5.3.1129-02</a:t>
            </a:r>
            <a:r>
              <a:rPr lang="ru-RU" sz="2000" dirty="0" smtClean="0"/>
              <a:t>*  Дератизация].</a:t>
            </a:r>
            <a:br>
              <a:rPr lang="ru-RU" sz="2000" dirty="0" smtClean="0"/>
            </a:br>
            <a:r>
              <a:rPr lang="ru-RU" sz="2000" dirty="0" smtClean="0"/>
              <a:t/>
            </a:r>
            <a:br>
              <a:rPr lang="ru-RU" sz="2000" dirty="0" smtClean="0"/>
            </a:br>
            <a:r>
              <a:rPr lang="ru-RU" sz="2000" dirty="0" smtClean="0"/>
              <a:t>Работы по санитарно-гигиенической уборке и противоэпидемиологической обработке должны проводиться в соответствии с графиком.</a:t>
            </a:r>
            <a:endParaRPr lang="ru-RU" sz="2000" dirty="0"/>
          </a:p>
        </p:txBody>
      </p:sp>
      <p:sp>
        <p:nvSpPr>
          <p:cNvPr id="5" name="Прямоугольник 4"/>
          <p:cNvSpPr/>
          <p:nvPr/>
        </p:nvSpPr>
        <p:spPr>
          <a:xfrm>
            <a:off x="539552" y="1772816"/>
            <a:ext cx="7632848" cy="707886"/>
          </a:xfrm>
          <a:prstGeom prst="rect">
            <a:avLst/>
          </a:prstGeom>
          <a:solidFill>
            <a:srgbClr val="FFFF00"/>
          </a:solidFill>
        </p:spPr>
        <p:txBody>
          <a:bodyPr wrap="square">
            <a:spAutoFit/>
          </a:bodyPr>
          <a:lstStyle/>
          <a:p>
            <a:r>
              <a:rPr lang="ru-RU" sz="2000" kern="0" dirty="0" smtClean="0"/>
              <a:t>К основным видам работ можно отнести работы приведенные в </a:t>
            </a:r>
            <a:r>
              <a:rPr lang="ru-RU" sz="2000" kern="0" dirty="0" smtClean="0">
                <a:hlinkClick r:id="rId2" action="ppaction://hlinkfile"/>
              </a:rPr>
              <a:t>разделе IX </a:t>
            </a:r>
            <a:r>
              <a:rPr lang="ru-RU" sz="2000" kern="0" dirty="0" smtClean="0"/>
              <a:t>[</a:t>
            </a:r>
            <a:r>
              <a:rPr lang="ru-RU" sz="2000" b="1" kern="0" dirty="0" err="1" smtClean="0"/>
              <a:t>СанПиН</a:t>
            </a:r>
            <a:r>
              <a:rPr lang="ru-RU" sz="2000" b="1" kern="0" dirty="0" smtClean="0"/>
              <a:t> 2.1.2.2645-10</a:t>
            </a:r>
            <a:r>
              <a:rPr lang="ru-RU" sz="2000" kern="0" dirty="0" smtClean="0"/>
              <a:t>], а также работы:</a:t>
            </a:r>
            <a:endParaRPr lang="ru-RU" dirty="0"/>
          </a:p>
        </p:txBody>
      </p:sp>
    </p:spTree>
  </p:cSld>
  <p:clrMapOvr>
    <a:masterClrMapping/>
  </p:clrMapOvr>
  <p:transition spd="slow">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4" name="Picture 8" descr="4137499"/>
          <p:cNvPicPr>
            <a:picLocks noChangeAspect="1" noChangeArrowheads="1"/>
          </p:cNvPicPr>
          <p:nvPr/>
        </p:nvPicPr>
        <p:blipFill>
          <a:blip r:embed="rId2" cstate="print"/>
          <a:srcRect/>
          <a:stretch>
            <a:fillRect/>
          </a:stretch>
        </p:blipFill>
        <p:spPr bwMode="auto">
          <a:xfrm>
            <a:off x="0" y="3356992"/>
            <a:ext cx="4323262" cy="2880320"/>
          </a:xfrm>
          <a:prstGeom prst="rect">
            <a:avLst/>
          </a:prstGeom>
          <a:noFill/>
          <a:ln w="9525">
            <a:noFill/>
            <a:miter lim="800000"/>
            <a:headEnd/>
            <a:tailEnd/>
          </a:ln>
        </p:spPr>
      </p:pic>
      <p:sp>
        <p:nvSpPr>
          <p:cNvPr id="92162" name="Rectangle 4"/>
          <p:cNvSpPr>
            <a:spLocks noChangeArrowheads="1"/>
          </p:cNvSpPr>
          <p:nvPr/>
        </p:nvSpPr>
        <p:spPr bwMode="auto">
          <a:xfrm>
            <a:off x="3962400" y="940260"/>
            <a:ext cx="5181600" cy="5324535"/>
          </a:xfrm>
          <a:prstGeom prst="rect">
            <a:avLst/>
          </a:prstGeom>
          <a:solidFill>
            <a:schemeClr val="bg1"/>
          </a:solidFill>
          <a:ln w="9525">
            <a:noFill/>
            <a:miter lim="800000"/>
            <a:headEnd/>
            <a:tailEnd/>
          </a:ln>
        </p:spPr>
        <p:txBody>
          <a:bodyPr wrap="square" anchor="ctr">
            <a:spAutoFit/>
          </a:bodyPr>
          <a:lstStyle/>
          <a:p>
            <a:r>
              <a:rPr lang="ru-RU" b="1" dirty="0" smtClean="0">
                <a:latin typeface="Calibri" pitchFamily="34" charset="0"/>
              </a:rPr>
              <a:t>Санитарное </a:t>
            </a:r>
            <a:r>
              <a:rPr lang="ru-RU" b="1" dirty="0">
                <a:latin typeface="Calibri" pitchFamily="34" charset="0"/>
              </a:rPr>
              <a:t>содержание </a:t>
            </a:r>
            <a:r>
              <a:rPr lang="ru-RU" b="1" dirty="0" err="1">
                <a:latin typeface="Calibri" pitchFamily="34" charset="0"/>
              </a:rPr>
              <a:t>внутриподъездных</a:t>
            </a:r>
            <a:r>
              <a:rPr lang="ru-RU" b="1" dirty="0">
                <a:latin typeface="Calibri" pitchFamily="34" charset="0"/>
              </a:rPr>
              <a:t> площадей: </a:t>
            </a:r>
            <a:endParaRPr lang="ru-RU" dirty="0">
              <a:latin typeface="Calibri" pitchFamily="34" charset="0"/>
            </a:endParaRPr>
          </a:p>
          <a:p>
            <a:r>
              <a:rPr lang="ru-RU" sz="1600" dirty="0">
                <a:latin typeface="Calibri" pitchFamily="34" charset="0"/>
              </a:rPr>
              <a:t>а) влажное подметание лестничных площадок, маршей– 3 раза в неделю, </a:t>
            </a:r>
          </a:p>
          <a:p>
            <a:r>
              <a:rPr lang="ru-RU" sz="1600" dirty="0">
                <a:latin typeface="Calibri" pitchFamily="34" charset="0"/>
              </a:rPr>
              <a:t>б) мытье лестничных площадок и маршей – 2 раза в месяц, </a:t>
            </a:r>
          </a:p>
          <a:p>
            <a:r>
              <a:rPr lang="ru-RU" sz="1600" dirty="0">
                <a:latin typeface="Calibri" pitchFamily="34" charset="0"/>
              </a:rPr>
              <a:t>в) мытье окон в подъездах – 2 раза в год; </a:t>
            </a:r>
          </a:p>
          <a:p>
            <a:r>
              <a:rPr lang="ru-RU" sz="1600" dirty="0">
                <a:latin typeface="Calibri" pitchFamily="34" charset="0"/>
              </a:rPr>
              <a:t>г) влажная протирка стен, дверей, плафонов на лестничных клетках, шкафов для электросчетчиков, слаботочных устройств, обметание пыли с потолков – 1 раз в год; </a:t>
            </a:r>
          </a:p>
          <a:p>
            <a:r>
              <a:rPr lang="ru-RU" sz="1600" dirty="0">
                <a:latin typeface="Calibri" pitchFamily="34" charset="0"/>
              </a:rPr>
              <a:t>е) влажная протирка подоконников, оконных решеток, перил, чердачных лестниц, почтовых ящиков – 2 раза в месяц. </a:t>
            </a:r>
            <a:endParaRPr lang="ru-RU" sz="1600" dirty="0" smtClean="0">
              <a:latin typeface="Calibri" pitchFamily="34" charset="0"/>
            </a:endParaRPr>
          </a:p>
          <a:p>
            <a:endParaRPr lang="ru-RU" sz="1600" b="1" dirty="0" smtClean="0">
              <a:latin typeface="Calibri" pitchFamily="34" charset="0"/>
            </a:endParaRPr>
          </a:p>
          <a:p>
            <a:r>
              <a:rPr lang="ru-RU" sz="1600" b="1" dirty="0" smtClean="0">
                <a:latin typeface="Calibri" pitchFamily="34" charset="0"/>
              </a:rPr>
              <a:t> </a:t>
            </a:r>
            <a:r>
              <a:rPr lang="ru-RU" sz="1600" b="1" dirty="0">
                <a:latin typeface="Calibri" pitchFamily="34" charset="0"/>
              </a:rPr>
              <a:t>Проведение работ по дератизации и дезинсекции </a:t>
            </a:r>
            <a:endParaRPr lang="ru-RU" sz="1600" dirty="0">
              <a:latin typeface="Calibri" pitchFamily="34" charset="0"/>
            </a:endParaRPr>
          </a:p>
          <a:p>
            <a:r>
              <a:rPr lang="ru-RU" sz="1600" dirty="0">
                <a:latin typeface="Calibri" pitchFamily="34" charset="0"/>
              </a:rPr>
              <a:t>а) в подвальных помещениях, приямках, в домах с отсутствием подвальных помещений на лестничных клетках; </a:t>
            </a:r>
          </a:p>
          <a:p>
            <a:r>
              <a:rPr lang="ru-RU" sz="1600" dirty="0">
                <a:latin typeface="Calibri" pitchFamily="34" charset="0"/>
              </a:rPr>
              <a:t>б) дератизация мусоросборников; </a:t>
            </a:r>
          </a:p>
          <a:p>
            <a:r>
              <a:rPr lang="ru-RU" sz="1600" dirty="0">
                <a:latin typeface="Calibri" pitchFamily="34" charset="0"/>
              </a:rPr>
              <a:t>в) </a:t>
            </a:r>
            <a:r>
              <a:rPr lang="ru-RU" sz="1600" dirty="0" err="1">
                <a:latin typeface="Calibri" pitchFamily="34" charset="0"/>
              </a:rPr>
              <a:t>в</a:t>
            </a:r>
            <a:r>
              <a:rPr lang="ru-RU" sz="1600" dirty="0">
                <a:latin typeface="Calibri" pitchFamily="34" charset="0"/>
              </a:rPr>
              <a:t> исключительных случаях в шахтах лифтовых кабин;</a:t>
            </a:r>
          </a:p>
        </p:txBody>
      </p:sp>
      <p:pic>
        <p:nvPicPr>
          <p:cNvPr id="92165" name="Picture 10" descr="28908"/>
          <p:cNvPicPr>
            <a:picLocks noChangeAspect="1" noChangeArrowheads="1"/>
          </p:cNvPicPr>
          <p:nvPr/>
        </p:nvPicPr>
        <p:blipFill>
          <a:blip r:embed="rId3" cstate="print"/>
          <a:srcRect l="4527" r="5299" b="15877"/>
          <a:stretch>
            <a:fillRect/>
          </a:stretch>
        </p:blipFill>
        <p:spPr bwMode="auto">
          <a:xfrm>
            <a:off x="-1" y="692696"/>
            <a:ext cx="3913889" cy="2448272"/>
          </a:xfrm>
          <a:prstGeom prst="rect">
            <a:avLst/>
          </a:prstGeom>
          <a:noFill/>
          <a:ln w="9525">
            <a:noFill/>
            <a:miter lim="800000"/>
            <a:headEnd/>
            <a:tailEnd/>
          </a:ln>
        </p:spPr>
      </p:pic>
    </p:spTree>
  </p:cSld>
  <p:clrMapOvr>
    <a:masterClrMapping/>
  </p:clrMapOvr>
  <p:transition spd="slow">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845840"/>
            <a:ext cx="8229600" cy="1143000"/>
          </a:xfrm>
        </p:spPr>
        <p:txBody>
          <a:bodyPr/>
          <a:lstStyle/>
          <a:p>
            <a:r>
              <a:rPr lang="ru-RU" sz="3200" dirty="0" smtClean="0">
                <a:solidFill>
                  <a:schemeClr val="bg1"/>
                </a:solidFill>
              </a:rPr>
              <a:t> Работы по уборке и содержанию придомовой территории, сбору и вывозу твердых бытовых отходов</a:t>
            </a:r>
            <a:br>
              <a:rPr lang="ru-RU" sz="3200" dirty="0" smtClean="0">
                <a:solidFill>
                  <a:schemeClr val="bg1"/>
                </a:solidFill>
              </a:rPr>
            </a:br>
            <a:r>
              <a:rPr lang="ru-RU" sz="3200" dirty="0" smtClean="0">
                <a:solidFill>
                  <a:schemeClr val="bg1"/>
                </a:solidFill>
              </a:rPr>
              <a:t/>
            </a:r>
            <a:br>
              <a:rPr lang="ru-RU" sz="3200" dirty="0" smtClean="0">
                <a:solidFill>
                  <a:schemeClr val="bg1"/>
                </a:solidFill>
              </a:rPr>
            </a:br>
            <a:endParaRPr lang="ru-RU" sz="3200" dirty="0">
              <a:solidFill>
                <a:schemeClr val="bg1"/>
              </a:solidFill>
            </a:endParaRPr>
          </a:p>
        </p:txBody>
      </p:sp>
      <p:sp>
        <p:nvSpPr>
          <p:cNvPr id="4" name="Содержимое 3"/>
          <p:cNvSpPr>
            <a:spLocks noGrp="1"/>
          </p:cNvSpPr>
          <p:nvPr>
            <p:ph idx="1"/>
          </p:nvPr>
        </p:nvSpPr>
        <p:spPr>
          <a:xfrm>
            <a:off x="323528" y="1955973"/>
            <a:ext cx="8568952" cy="2841179"/>
          </a:xfrm>
          <a:solidFill>
            <a:schemeClr val="bg1"/>
          </a:solidFill>
          <a:ln w="57150">
            <a:solidFill>
              <a:srgbClr val="FFFF00"/>
            </a:solidFill>
          </a:ln>
        </p:spPr>
        <p:txBody>
          <a:bodyPr/>
          <a:lstStyle/>
          <a:p>
            <a:pPr>
              <a:buNone/>
            </a:pPr>
            <a:r>
              <a:rPr lang="ru-RU" sz="2400" dirty="0" smtClean="0"/>
              <a:t>Работы по содержанию придомовой территории, объектов благоустройства и озеленения, спортивных и детских площадок, а также других строений, расположенных на придомовой территории, выполняются в соответствии с  </a:t>
            </a:r>
            <a:r>
              <a:rPr lang="ru-RU" sz="2400" u="sng" dirty="0" smtClean="0"/>
              <a:t>ГОСТ Р 56195</a:t>
            </a:r>
            <a:r>
              <a:rPr lang="ru-RU" sz="2400" dirty="0" smtClean="0"/>
              <a:t>, с учетом требований установленных законодательством РФ, в том числе санитарно-эпидемиологическими требованиями</a:t>
            </a:r>
            <a:endParaRPr lang="ru-RU" sz="2400" dirty="0"/>
          </a:p>
        </p:txBody>
      </p:sp>
    </p:spTree>
  </p:cSld>
  <p:clrMapOvr>
    <a:masterClrMapping/>
  </p:clrMapOvr>
  <p:transition spd="slow">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539552" y="277813"/>
            <a:ext cx="8147248" cy="918939"/>
          </a:xfrm>
        </p:spPr>
        <p:txBody>
          <a:bodyPr/>
          <a:lstStyle/>
          <a:p>
            <a:pPr algn="ctr"/>
            <a:endParaRPr lang="ru-RU" sz="2400" dirty="0" smtClean="0">
              <a:solidFill>
                <a:schemeClr val="bg1"/>
              </a:solidFill>
            </a:endParaRPr>
          </a:p>
        </p:txBody>
      </p:sp>
      <p:sp>
        <p:nvSpPr>
          <p:cNvPr id="91139" name="Rectangle 3"/>
          <p:cNvSpPr>
            <a:spLocks noGrp="1" noChangeArrowheads="1"/>
          </p:cNvSpPr>
          <p:nvPr>
            <p:ph type="body" idx="1"/>
          </p:nvPr>
        </p:nvSpPr>
        <p:spPr>
          <a:xfrm>
            <a:off x="539552" y="1268760"/>
            <a:ext cx="4968552" cy="5255319"/>
          </a:xfrm>
          <a:solidFill>
            <a:schemeClr val="bg1"/>
          </a:solidFill>
        </p:spPr>
        <p:txBody>
          <a:bodyPr/>
          <a:lstStyle/>
          <a:p>
            <a:pPr>
              <a:lnSpc>
                <a:spcPct val="80000"/>
              </a:lnSpc>
              <a:buFontTx/>
              <a:buNone/>
            </a:pPr>
            <a:r>
              <a:rPr lang="ru-RU" sz="1600" b="1" dirty="0" smtClean="0"/>
              <a:t>1. Санитарное содержание придомовых территорий : </a:t>
            </a:r>
            <a:endParaRPr lang="ru-RU" sz="1600" dirty="0" smtClean="0"/>
          </a:p>
          <a:p>
            <a:pPr>
              <a:lnSpc>
                <a:spcPct val="80000"/>
              </a:lnSpc>
              <a:buFontTx/>
              <a:buNone/>
            </a:pPr>
            <a:endParaRPr lang="ru-RU" sz="1600" dirty="0" smtClean="0"/>
          </a:p>
          <a:p>
            <a:pPr>
              <a:lnSpc>
                <a:spcPct val="80000"/>
              </a:lnSpc>
              <a:buFontTx/>
              <a:buNone/>
            </a:pPr>
            <a:r>
              <a:rPr lang="ru-RU" sz="1600" dirty="0" smtClean="0"/>
              <a:t>а</a:t>
            </a:r>
            <a:r>
              <a:rPr lang="ru-RU" sz="1600" u="sng" dirty="0" smtClean="0"/>
              <a:t>) уборка в зимний период: </a:t>
            </a:r>
          </a:p>
          <a:p>
            <a:pPr>
              <a:lnSpc>
                <a:spcPct val="80000"/>
              </a:lnSpc>
              <a:buFontTx/>
              <a:buNone/>
            </a:pPr>
            <a:r>
              <a:rPr lang="ru-RU" sz="1600" dirty="0" smtClean="0"/>
              <a:t>- подметание свежевыпавшего снега – по мере необходимости</a:t>
            </a:r>
          </a:p>
          <a:p>
            <a:pPr>
              <a:lnSpc>
                <a:spcPct val="80000"/>
              </a:lnSpc>
              <a:buFontTx/>
              <a:buNone/>
            </a:pPr>
            <a:r>
              <a:rPr lang="ru-RU" sz="1600" dirty="0" smtClean="0"/>
              <a:t>- посыпка территорий </a:t>
            </a:r>
            <a:r>
              <a:rPr lang="ru-RU" sz="1600" dirty="0" err="1" smtClean="0"/>
              <a:t>противогололедными</a:t>
            </a:r>
            <a:r>
              <a:rPr lang="ru-RU" sz="1600" dirty="0" smtClean="0"/>
              <a:t> материалами – по мере необходимости; </a:t>
            </a:r>
          </a:p>
          <a:p>
            <a:pPr>
              <a:lnSpc>
                <a:spcPct val="80000"/>
              </a:lnSpc>
              <a:buFontTx/>
              <a:buNone/>
            </a:pPr>
            <a:r>
              <a:rPr lang="ru-RU" sz="1600" dirty="0" smtClean="0"/>
              <a:t>- подметание территорий в дни без снегопада – 1 раз в день; </a:t>
            </a:r>
          </a:p>
          <a:p>
            <a:pPr>
              <a:lnSpc>
                <a:spcPct val="80000"/>
              </a:lnSpc>
              <a:buFontTx/>
              <a:buNone/>
            </a:pPr>
            <a:r>
              <a:rPr lang="ru-RU" sz="1600" dirty="0" smtClean="0"/>
              <a:t>- уборка контейнерных площадок – ежедневно;</a:t>
            </a:r>
          </a:p>
          <a:p>
            <a:pPr>
              <a:lnSpc>
                <a:spcPct val="80000"/>
              </a:lnSpc>
              <a:buFontTx/>
              <a:buNone/>
            </a:pPr>
            <a:r>
              <a:rPr lang="ru-RU" sz="1600" dirty="0" smtClean="0"/>
              <a:t>- вывоз ТБО и КГМ- ежедневно;</a:t>
            </a:r>
          </a:p>
          <a:p>
            <a:pPr>
              <a:lnSpc>
                <a:spcPct val="80000"/>
              </a:lnSpc>
              <a:buFontTx/>
              <a:buNone/>
            </a:pPr>
            <a:endParaRPr lang="ru-RU" sz="1600" dirty="0" smtClean="0"/>
          </a:p>
          <a:p>
            <a:pPr>
              <a:lnSpc>
                <a:spcPct val="80000"/>
              </a:lnSpc>
              <a:buFontTx/>
              <a:buNone/>
            </a:pPr>
            <a:r>
              <a:rPr lang="ru-RU" sz="1600" dirty="0" smtClean="0"/>
              <a:t>б</a:t>
            </a:r>
            <a:r>
              <a:rPr lang="ru-RU" sz="1600" u="sng" dirty="0" smtClean="0"/>
              <a:t>) уборка в теплый период: </a:t>
            </a:r>
          </a:p>
          <a:p>
            <a:pPr>
              <a:lnSpc>
                <a:spcPct val="80000"/>
              </a:lnSpc>
              <a:buFontTx/>
              <a:buNone/>
            </a:pPr>
            <a:r>
              <a:rPr lang="ru-RU" sz="1600" dirty="0" smtClean="0"/>
              <a:t>- подметание территорий – ежедневно; </a:t>
            </a:r>
          </a:p>
          <a:p>
            <a:pPr>
              <a:lnSpc>
                <a:spcPct val="80000"/>
              </a:lnSpc>
              <a:buFontTx/>
              <a:buNone/>
            </a:pPr>
            <a:r>
              <a:rPr lang="ru-RU" sz="1600" dirty="0" smtClean="0"/>
              <a:t>- уборка газонов – по мере необходимости; </a:t>
            </a:r>
          </a:p>
          <a:p>
            <a:pPr>
              <a:lnSpc>
                <a:spcPct val="80000"/>
              </a:lnSpc>
              <a:buFontTx/>
              <a:buNone/>
            </a:pPr>
            <a:r>
              <a:rPr lang="ru-RU" sz="1600" dirty="0" smtClean="0"/>
              <a:t>- выкашивание газонов – по мере необходимости; </a:t>
            </a:r>
          </a:p>
          <a:p>
            <a:pPr>
              <a:lnSpc>
                <a:spcPct val="80000"/>
              </a:lnSpc>
              <a:buFontTx/>
              <a:buNone/>
            </a:pPr>
            <a:r>
              <a:rPr lang="ru-RU" sz="1600" dirty="0" smtClean="0"/>
              <a:t>- уборка контейнерных площадок – ежедневно;</a:t>
            </a:r>
          </a:p>
          <a:p>
            <a:pPr>
              <a:lnSpc>
                <a:spcPct val="80000"/>
              </a:lnSpc>
              <a:buFontTx/>
              <a:buNone/>
            </a:pPr>
            <a:r>
              <a:rPr lang="ru-RU" sz="1600" dirty="0" smtClean="0"/>
              <a:t>вывоз ТБО и КГМ- ежедневно.</a:t>
            </a:r>
          </a:p>
          <a:p>
            <a:pPr>
              <a:lnSpc>
                <a:spcPct val="80000"/>
              </a:lnSpc>
              <a:buFontTx/>
              <a:buNone/>
            </a:pPr>
            <a:r>
              <a:rPr lang="ru-RU" sz="1600" dirty="0" smtClean="0"/>
              <a:t>- полив территории, закрепленной за многоквартирным домом и газонов (по необходимости)</a:t>
            </a:r>
          </a:p>
        </p:txBody>
      </p:sp>
      <p:pic>
        <p:nvPicPr>
          <p:cNvPr id="91140" name="Picture 9" descr="img2837s"/>
          <p:cNvPicPr>
            <a:picLocks noChangeAspect="1" noChangeArrowheads="1"/>
          </p:cNvPicPr>
          <p:nvPr/>
        </p:nvPicPr>
        <p:blipFill>
          <a:blip r:embed="rId2" cstate="print"/>
          <a:srcRect/>
          <a:stretch>
            <a:fillRect/>
          </a:stretch>
        </p:blipFill>
        <p:spPr bwMode="auto">
          <a:xfrm>
            <a:off x="5562600" y="1676400"/>
            <a:ext cx="3429000" cy="2287588"/>
          </a:xfrm>
          <a:prstGeom prst="rect">
            <a:avLst/>
          </a:prstGeom>
          <a:noFill/>
          <a:ln w="9525">
            <a:noFill/>
            <a:miter lim="800000"/>
            <a:headEnd/>
            <a:tailEnd/>
          </a:ln>
        </p:spPr>
      </p:pic>
      <p:pic>
        <p:nvPicPr>
          <p:cNvPr id="91141" name="Picture 11" descr="Песочницы на лето готовы"/>
          <p:cNvPicPr>
            <a:picLocks noChangeAspect="1" noChangeArrowheads="1"/>
          </p:cNvPicPr>
          <p:nvPr/>
        </p:nvPicPr>
        <p:blipFill>
          <a:blip r:embed="rId3" cstate="print"/>
          <a:srcRect/>
          <a:stretch>
            <a:fillRect/>
          </a:stretch>
        </p:blipFill>
        <p:spPr bwMode="auto">
          <a:xfrm>
            <a:off x="6172200" y="4038600"/>
            <a:ext cx="2400300" cy="2384425"/>
          </a:xfrm>
          <a:prstGeom prst="rect">
            <a:avLst/>
          </a:prstGeom>
          <a:noFill/>
          <a:ln w="9525">
            <a:noFill/>
            <a:miter lim="800000"/>
            <a:headEnd/>
            <a:tailEnd/>
          </a:ln>
        </p:spPr>
      </p:pic>
    </p:spTree>
  </p:cSld>
  <p:clrMapOvr>
    <a:masterClrMapping/>
  </p:clrMapOvr>
  <p:transition spd="slow">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chemeClr val="bg1"/>
                </a:solidFill>
              </a:rPr>
              <a:t>Определение границ и класса придомовой территории</a:t>
            </a:r>
            <a:endParaRPr lang="ru-RU" dirty="0">
              <a:solidFill>
                <a:schemeClr val="bg1"/>
              </a:solidFill>
            </a:endParaRPr>
          </a:p>
        </p:txBody>
      </p:sp>
      <p:sp>
        <p:nvSpPr>
          <p:cNvPr id="3" name="Содержимое 2"/>
          <p:cNvSpPr>
            <a:spLocks noGrp="1"/>
          </p:cNvSpPr>
          <p:nvPr>
            <p:ph idx="1"/>
          </p:nvPr>
        </p:nvSpPr>
        <p:spPr>
          <a:xfrm>
            <a:off x="467544" y="1916832"/>
            <a:ext cx="8676456" cy="4209331"/>
          </a:xfrm>
        </p:spPr>
        <p:txBody>
          <a:bodyPr/>
          <a:lstStyle/>
          <a:p>
            <a:pPr>
              <a:buNone/>
            </a:pPr>
            <a:r>
              <a:rPr lang="ru-RU" b="1" dirty="0" smtClean="0">
                <a:solidFill>
                  <a:schemeClr val="bg1"/>
                </a:solidFill>
              </a:rPr>
              <a:t>Класс придомовой территории </a:t>
            </a:r>
          </a:p>
          <a:p>
            <a:pPr>
              <a:buNone/>
            </a:pPr>
            <a:r>
              <a:rPr lang="ru-RU" dirty="0" smtClean="0">
                <a:solidFill>
                  <a:schemeClr val="bg1"/>
                </a:solidFill>
              </a:rPr>
              <a:t>1 класс - до 50 чел./ч; </a:t>
            </a:r>
          </a:p>
          <a:p>
            <a:pPr>
              <a:buNone/>
            </a:pPr>
            <a:r>
              <a:rPr lang="ru-RU" dirty="0" smtClean="0">
                <a:solidFill>
                  <a:schemeClr val="bg1"/>
                </a:solidFill>
              </a:rPr>
              <a:t>2 класс - от 50 до 100 чел./ч; </a:t>
            </a:r>
          </a:p>
          <a:p>
            <a:pPr>
              <a:buNone/>
            </a:pPr>
            <a:r>
              <a:rPr lang="ru-RU" dirty="0" smtClean="0">
                <a:solidFill>
                  <a:schemeClr val="bg1"/>
                </a:solidFill>
              </a:rPr>
              <a:t>3 класс - свыше 100 чел./ч. </a:t>
            </a:r>
          </a:p>
          <a:p>
            <a:pPr>
              <a:buNone/>
            </a:pPr>
            <a:endParaRPr lang="ru-RU" sz="2400" dirty="0" smtClean="0">
              <a:solidFill>
                <a:schemeClr val="bg1"/>
              </a:solidFill>
            </a:endParaRPr>
          </a:p>
          <a:p>
            <a:pPr>
              <a:buNone/>
            </a:pPr>
            <a:r>
              <a:rPr lang="ru-RU" sz="2400" dirty="0" smtClean="0">
                <a:solidFill>
                  <a:schemeClr val="bg1"/>
                </a:solidFill>
              </a:rPr>
              <a:t>Примечание – Классификация придомовой территории производится исходя из интенсивности пешеходного движения </a:t>
            </a:r>
            <a:endParaRPr lang="ru-RU" sz="2400" dirty="0">
              <a:solidFill>
                <a:schemeClr val="bg1"/>
              </a:solidFill>
            </a:endParaRPr>
          </a:p>
        </p:txBody>
      </p:sp>
    </p:spTree>
  </p:cSld>
  <p:clrMapOvr>
    <a:masterClrMapping/>
  </p:clrMapOvr>
  <p:transition spd="slow">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57808"/>
            <a:ext cx="8229600" cy="1143000"/>
          </a:xfrm>
        </p:spPr>
        <p:txBody>
          <a:bodyPr/>
          <a:lstStyle/>
          <a:p>
            <a:r>
              <a:rPr lang="ru-RU" sz="3200" dirty="0" smtClean="0">
                <a:solidFill>
                  <a:schemeClr val="bg1"/>
                </a:solidFill>
              </a:rPr>
              <a:t> Сезонные работы</a:t>
            </a:r>
            <a:br>
              <a:rPr lang="ru-RU" sz="3200" dirty="0" smtClean="0">
                <a:solidFill>
                  <a:schemeClr val="bg1"/>
                </a:solidFill>
              </a:rPr>
            </a:br>
            <a:endParaRPr lang="ru-RU" sz="3200" dirty="0">
              <a:solidFill>
                <a:schemeClr val="bg1"/>
              </a:solidFill>
            </a:endParaRPr>
          </a:p>
        </p:txBody>
      </p:sp>
      <p:sp>
        <p:nvSpPr>
          <p:cNvPr id="4" name="Содержимое 3"/>
          <p:cNvSpPr>
            <a:spLocks noGrp="1"/>
          </p:cNvSpPr>
          <p:nvPr>
            <p:ph idx="1"/>
          </p:nvPr>
        </p:nvSpPr>
        <p:spPr>
          <a:xfrm>
            <a:off x="251520" y="1340768"/>
            <a:ext cx="8892480" cy="4785395"/>
          </a:xfrm>
        </p:spPr>
        <p:txBody>
          <a:bodyPr/>
          <a:lstStyle/>
          <a:p>
            <a:pPr>
              <a:buNone/>
            </a:pPr>
            <a:r>
              <a:rPr lang="ru-RU" sz="2800" dirty="0" smtClean="0">
                <a:solidFill>
                  <a:schemeClr val="bg1"/>
                </a:solidFill>
              </a:rPr>
              <a:t>Сезонная эксплуатация подразделяется на </a:t>
            </a:r>
            <a:r>
              <a:rPr lang="ru-RU" sz="2800" b="1" dirty="0" smtClean="0">
                <a:solidFill>
                  <a:schemeClr val="bg1"/>
                </a:solidFill>
              </a:rPr>
              <a:t>весенне-летнюю и осенне-зимнюю </a:t>
            </a:r>
            <a:r>
              <a:rPr lang="ru-RU" sz="2800" dirty="0" smtClean="0">
                <a:solidFill>
                  <a:schemeClr val="bg1"/>
                </a:solidFill>
              </a:rPr>
              <a:t>эксплуатацию.</a:t>
            </a:r>
          </a:p>
          <a:p>
            <a:pPr>
              <a:buNone/>
            </a:pPr>
            <a:r>
              <a:rPr lang="ru-RU" sz="2800" dirty="0" smtClean="0">
                <a:solidFill>
                  <a:schemeClr val="bg1"/>
                </a:solidFill>
              </a:rPr>
              <a:t>При определении перечня и графика сезонных работ необходимо учитывать требования и рекомендации указанные в инструкции по эксплуатации, записи в контрольных журналах, а также поступившие обращения (заявления, жалобы) потребителей.</a:t>
            </a:r>
            <a:endParaRPr lang="ru-RU" sz="2800" dirty="0">
              <a:solidFill>
                <a:schemeClr val="bg1"/>
              </a:solidFill>
            </a:endParaRPr>
          </a:p>
        </p:txBody>
      </p:sp>
    </p:spTree>
  </p:cSld>
  <p:clrMapOvr>
    <a:masterClrMapping/>
  </p:clrMapOvr>
  <p:transition spd="slow">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76672"/>
            <a:ext cx="9144000" cy="1296144"/>
          </a:xfrm>
        </p:spPr>
        <p:txBody>
          <a:bodyPr/>
          <a:lstStyle/>
          <a:p>
            <a:r>
              <a:rPr lang="ru-RU" sz="3200" dirty="0" smtClean="0">
                <a:solidFill>
                  <a:schemeClr val="bg1"/>
                </a:solidFill>
              </a:rPr>
              <a:t>Для контроля качества работ содержания имущества применяются методики, приведенные в </a:t>
            </a:r>
            <a:r>
              <a:rPr lang="ru-RU" sz="3200" u="sng" dirty="0" smtClean="0">
                <a:solidFill>
                  <a:schemeClr val="bg1"/>
                </a:solidFill>
              </a:rPr>
              <a:t>СТО НОСТРОЙ 2.35.4-2011</a:t>
            </a:r>
            <a:r>
              <a:rPr lang="ru-RU" sz="3200" dirty="0" smtClean="0">
                <a:solidFill>
                  <a:schemeClr val="bg1"/>
                </a:solidFill>
              </a:rPr>
              <a:t>, а также следующие методы:</a:t>
            </a:r>
            <a:endParaRPr lang="ru-RU" sz="4000" dirty="0"/>
          </a:p>
        </p:txBody>
      </p:sp>
      <p:sp>
        <p:nvSpPr>
          <p:cNvPr id="3" name="Содержимое 2"/>
          <p:cNvSpPr>
            <a:spLocks noGrp="1"/>
          </p:cNvSpPr>
          <p:nvPr>
            <p:ph idx="1"/>
          </p:nvPr>
        </p:nvSpPr>
        <p:spPr>
          <a:xfrm>
            <a:off x="0" y="2204864"/>
            <a:ext cx="9144000" cy="3921299"/>
          </a:xfrm>
        </p:spPr>
        <p:txBody>
          <a:bodyPr/>
          <a:lstStyle/>
          <a:p>
            <a:pPr>
              <a:buNone/>
            </a:pPr>
            <a:r>
              <a:rPr lang="ru-RU" sz="2400" dirty="0" smtClean="0">
                <a:solidFill>
                  <a:srgbClr val="FFFF00"/>
                </a:solidFill>
              </a:rPr>
              <a:t>    - </a:t>
            </a:r>
            <a:r>
              <a:rPr lang="ru-RU" sz="2400" b="1" dirty="0" smtClean="0">
                <a:solidFill>
                  <a:srgbClr val="FFFF00"/>
                </a:solidFill>
              </a:rPr>
              <a:t>визуальный контроль </a:t>
            </a:r>
            <a:r>
              <a:rPr lang="ru-RU" sz="2400" dirty="0" smtClean="0">
                <a:solidFill>
                  <a:schemeClr val="bg1"/>
                </a:solidFill>
              </a:rPr>
              <a:t>(отслеживая сроки выполнения работ, установленные в графиках, проверяя культуру обслуживания, в том числе на основании регулярных проверок контрольных журналов, которые ведут диспетчерские службы, осматривая имеющиеся у исполнителя помещения, применяемое оборудование, технику, проверяя наличие технической и иной документации и др.);</a:t>
            </a:r>
            <a:br>
              <a:rPr lang="ru-RU" sz="2400" dirty="0" smtClean="0">
                <a:solidFill>
                  <a:schemeClr val="bg1"/>
                </a:solidFill>
              </a:rPr>
            </a:br>
            <a:r>
              <a:rPr lang="ru-RU" sz="2400" dirty="0" smtClean="0">
                <a:solidFill>
                  <a:schemeClr val="bg1"/>
                </a:solidFill>
              </a:rPr>
              <a:t/>
            </a:r>
            <a:br>
              <a:rPr lang="ru-RU" sz="2400" dirty="0" smtClean="0">
                <a:solidFill>
                  <a:schemeClr val="bg1"/>
                </a:solidFill>
              </a:rPr>
            </a:br>
            <a:r>
              <a:rPr lang="ru-RU" sz="2400" dirty="0" smtClean="0">
                <a:solidFill>
                  <a:srgbClr val="FFFF00"/>
                </a:solidFill>
              </a:rPr>
              <a:t>- </a:t>
            </a:r>
            <a:r>
              <a:rPr lang="ru-RU" sz="2400" b="1" dirty="0" smtClean="0">
                <a:solidFill>
                  <a:srgbClr val="FFFF00"/>
                </a:solidFill>
              </a:rPr>
              <a:t>инструментальный контроль </a:t>
            </a:r>
            <a:r>
              <a:rPr lang="ru-RU" sz="2400" dirty="0" smtClean="0">
                <a:solidFill>
                  <a:schemeClr val="bg1"/>
                </a:solidFill>
              </a:rPr>
              <a:t>(проверка соответствия выполненных работ требованиям, установленным в правилах по их выполнению);</a:t>
            </a:r>
            <a:br>
              <a:rPr lang="ru-RU" sz="2400" dirty="0" smtClean="0">
                <a:solidFill>
                  <a:schemeClr val="bg1"/>
                </a:solidFill>
              </a:rPr>
            </a:br>
            <a:r>
              <a:rPr lang="ru-RU" sz="2400" dirty="0" smtClean="0">
                <a:solidFill>
                  <a:schemeClr val="bg1"/>
                </a:solidFill>
              </a:rPr>
              <a:t/>
            </a:r>
            <a:br>
              <a:rPr lang="ru-RU" sz="2400" dirty="0" smtClean="0">
                <a:solidFill>
                  <a:schemeClr val="bg1"/>
                </a:solidFill>
              </a:rPr>
            </a:br>
            <a:endParaRPr lang="ru-RU" sz="2400" dirty="0" smtClean="0">
              <a:solidFill>
                <a:schemeClr val="bg1"/>
              </a:solidFill>
            </a:endParaRPr>
          </a:p>
          <a:p>
            <a:pPr>
              <a:buNone/>
            </a:pPr>
            <a:r>
              <a:rPr lang="ru-RU" sz="2400" dirty="0" smtClean="0">
                <a:solidFill>
                  <a:schemeClr val="bg1"/>
                </a:solidFill>
              </a:rPr>
              <a:t/>
            </a:r>
            <a:br>
              <a:rPr lang="ru-RU" sz="2400" dirty="0" smtClean="0">
                <a:solidFill>
                  <a:schemeClr val="bg1"/>
                </a:solidFill>
              </a:rPr>
            </a:br>
            <a:endParaRPr lang="ru-RU" sz="2400" dirty="0">
              <a:solidFill>
                <a:schemeClr val="bg1"/>
              </a:solidFill>
            </a:endParaRPr>
          </a:p>
        </p:txBody>
      </p:sp>
    </p:spTree>
  </p:cSld>
  <p:clrMapOvr>
    <a:masterClrMapping/>
  </p:clrMapOvr>
  <p:transition spd="slow">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76672"/>
            <a:ext cx="9144000" cy="1296144"/>
          </a:xfrm>
        </p:spPr>
        <p:txBody>
          <a:bodyPr/>
          <a:lstStyle/>
          <a:p>
            <a:r>
              <a:rPr lang="ru-RU" sz="3200" dirty="0" smtClean="0">
                <a:solidFill>
                  <a:schemeClr val="bg1"/>
                </a:solidFill>
              </a:rPr>
              <a:t>Для контроля качества работ содержания имущества применяются методики, приведенные в </a:t>
            </a:r>
            <a:r>
              <a:rPr lang="ru-RU" sz="3200" u="sng" dirty="0" smtClean="0">
                <a:solidFill>
                  <a:schemeClr val="bg1"/>
                </a:solidFill>
              </a:rPr>
              <a:t>СТО НОСТРОЙ 2.35.4-2011</a:t>
            </a:r>
            <a:r>
              <a:rPr lang="ru-RU" sz="3200" dirty="0" smtClean="0">
                <a:solidFill>
                  <a:schemeClr val="bg1"/>
                </a:solidFill>
              </a:rPr>
              <a:t>, а также следующие методы:</a:t>
            </a:r>
            <a:endParaRPr lang="ru-RU" sz="4000" dirty="0"/>
          </a:p>
        </p:txBody>
      </p:sp>
      <p:sp>
        <p:nvSpPr>
          <p:cNvPr id="3" name="Содержимое 2"/>
          <p:cNvSpPr>
            <a:spLocks noGrp="1"/>
          </p:cNvSpPr>
          <p:nvPr>
            <p:ph idx="1"/>
          </p:nvPr>
        </p:nvSpPr>
        <p:spPr>
          <a:xfrm>
            <a:off x="0" y="2204864"/>
            <a:ext cx="9144000" cy="3921299"/>
          </a:xfrm>
        </p:spPr>
        <p:txBody>
          <a:bodyPr/>
          <a:lstStyle/>
          <a:p>
            <a:pPr>
              <a:buNone/>
            </a:pPr>
            <a:r>
              <a:rPr lang="ru-RU" sz="2400" dirty="0" smtClean="0">
                <a:solidFill>
                  <a:schemeClr val="bg1"/>
                </a:solidFill>
              </a:rPr>
              <a:t>	- </a:t>
            </a:r>
            <a:r>
              <a:rPr lang="ru-RU" sz="2400" b="1" dirty="0" smtClean="0">
                <a:solidFill>
                  <a:srgbClr val="FFFF00"/>
                </a:solidFill>
              </a:rPr>
              <a:t>аналитический</a:t>
            </a:r>
            <a:r>
              <a:rPr lang="ru-RU" sz="2400" dirty="0" smtClean="0">
                <a:solidFill>
                  <a:schemeClr val="bg1"/>
                </a:solidFill>
              </a:rPr>
              <a:t> (анализ документации, журналов контроля и учета заявок и др.);</a:t>
            </a:r>
            <a:br>
              <a:rPr lang="ru-RU" sz="2400" dirty="0" smtClean="0">
                <a:solidFill>
                  <a:schemeClr val="bg1"/>
                </a:solidFill>
              </a:rPr>
            </a:br>
            <a:r>
              <a:rPr lang="ru-RU" sz="2400" dirty="0" smtClean="0">
                <a:solidFill>
                  <a:schemeClr val="bg1"/>
                </a:solidFill>
              </a:rPr>
              <a:t/>
            </a:r>
            <a:br>
              <a:rPr lang="ru-RU" sz="2400" dirty="0" smtClean="0">
                <a:solidFill>
                  <a:schemeClr val="bg1"/>
                </a:solidFill>
              </a:rPr>
            </a:br>
            <a:r>
              <a:rPr lang="ru-RU" sz="2400" dirty="0" smtClean="0">
                <a:solidFill>
                  <a:schemeClr val="bg1"/>
                </a:solidFill>
              </a:rPr>
              <a:t>- </a:t>
            </a:r>
            <a:r>
              <a:rPr lang="ru-RU" sz="2400" b="1" dirty="0" smtClean="0">
                <a:solidFill>
                  <a:srgbClr val="FFFF00"/>
                </a:solidFill>
              </a:rPr>
              <a:t>социологический</a:t>
            </a:r>
            <a:r>
              <a:rPr lang="ru-RU" sz="2400" b="1" dirty="0" smtClean="0">
                <a:solidFill>
                  <a:schemeClr val="bg1"/>
                </a:solidFill>
              </a:rPr>
              <a:t> </a:t>
            </a:r>
            <a:r>
              <a:rPr lang="ru-RU" sz="2400" dirty="0" smtClean="0">
                <a:solidFill>
                  <a:schemeClr val="bg1"/>
                </a:solidFill>
              </a:rPr>
              <a:t>(рассмотрение жалоб, опрос потребителей, анкетирование др.);</a:t>
            </a:r>
            <a:br>
              <a:rPr lang="ru-RU" sz="2400" dirty="0" smtClean="0">
                <a:solidFill>
                  <a:schemeClr val="bg1"/>
                </a:solidFill>
              </a:rPr>
            </a:br>
            <a:r>
              <a:rPr lang="ru-RU" sz="2400" dirty="0" smtClean="0">
                <a:solidFill>
                  <a:schemeClr val="bg1"/>
                </a:solidFill>
              </a:rPr>
              <a:t/>
            </a:r>
            <a:br>
              <a:rPr lang="ru-RU" sz="2400" dirty="0" smtClean="0">
                <a:solidFill>
                  <a:schemeClr val="bg1"/>
                </a:solidFill>
              </a:rPr>
            </a:br>
            <a:r>
              <a:rPr lang="ru-RU" sz="2400" dirty="0" smtClean="0">
                <a:solidFill>
                  <a:schemeClr val="bg1"/>
                </a:solidFill>
              </a:rPr>
              <a:t>- </a:t>
            </a:r>
            <a:r>
              <a:rPr lang="ru-RU" sz="2400" b="1" dirty="0" smtClean="0">
                <a:solidFill>
                  <a:srgbClr val="FFFF00"/>
                </a:solidFill>
              </a:rPr>
              <a:t>сравнительный анализ </a:t>
            </a:r>
            <a:r>
              <a:rPr lang="ru-RU" sz="2400" dirty="0" smtClean="0">
                <a:solidFill>
                  <a:schemeClr val="bg1"/>
                </a:solidFill>
              </a:rPr>
              <a:t>(на основании архивных документов, </a:t>
            </a:r>
            <a:r>
              <a:rPr lang="ru-RU" sz="2400" dirty="0" err="1" smtClean="0">
                <a:solidFill>
                  <a:schemeClr val="bg1"/>
                </a:solidFill>
              </a:rPr>
              <a:t>фотофиксации</a:t>
            </a:r>
            <a:r>
              <a:rPr lang="ru-RU" sz="2400" dirty="0" smtClean="0">
                <a:solidFill>
                  <a:schemeClr val="bg1"/>
                </a:solidFill>
              </a:rPr>
              <a:t>, актов, журналов заявок и отчетов, отслеживая изменение технического состояния имущества, удовлетворенности потребителей, повышения комфортности проживания и др.).</a:t>
            </a:r>
            <a:br>
              <a:rPr lang="ru-RU" sz="2400" dirty="0" smtClean="0">
                <a:solidFill>
                  <a:schemeClr val="bg1"/>
                </a:solidFill>
              </a:rPr>
            </a:br>
            <a:endParaRPr lang="ru-RU" sz="2400" dirty="0" smtClean="0">
              <a:solidFill>
                <a:schemeClr val="bg1"/>
              </a:solidFill>
            </a:endParaRPr>
          </a:p>
          <a:p>
            <a:pPr>
              <a:buNone/>
            </a:pPr>
            <a:r>
              <a:rPr lang="ru-RU" sz="2400" dirty="0" smtClean="0">
                <a:solidFill>
                  <a:schemeClr val="bg1"/>
                </a:solidFill>
              </a:rPr>
              <a:t/>
            </a:r>
            <a:br>
              <a:rPr lang="ru-RU" sz="2400" dirty="0" smtClean="0">
                <a:solidFill>
                  <a:schemeClr val="bg1"/>
                </a:solidFill>
              </a:rPr>
            </a:br>
            <a:endParaRPr lang="ru-RU" sz="2400" dirty="0">
              <a:solidFill>
                <a:schemeClr val="bg1"/>
              </a:solidFill>
            </a:endParaRPr>
          </a:p>
        </p:txBody>
      </p:sp>
    </p:spTree>
  </p:cSld>
  <p:clrMapOvr>
    <a:masterClrMapping/>
  </p:clrMapOvr>
  <p:transition spd="slow">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74638"/>
            <a:ext cx="8640960" cy="1143000"/>
          </a:xfrm>
        </p:spPr>
        <p:txBody>
          <a:bodyPr/>
          <a:lstStyle/>
          <a:p>
            <a:r>
              <a:rPr lang="ru-RU" sz="4000" dirty="0" smtClean="0">
                <a:solidFill>
                  <a:schemeClr val="bg1"/>
                </a:solidFill>
              </a:rPr>
              <a:t>Отчет и предложения исполнителя</a:t>
            </a:r>
            <a:br>
              <a:rPr lang="ru-RU" sz="4000" dirty="0" smtClean="0">
                <a:solidFill>
                  <a:schemeClr val="bg1"/>
                </a:solidFill>
              </a:rPr>
            </a:br>
            <a:endParaRPr lang="ru-RU" dirty="0">
              <a:solidFill>
                <a:schemeClr val="bg1"/>
              </a:solidFill>
            </a:endParaRPr>
          </a:p>
        </p:txBody>
      </p:sp>
      <p:sp>
        <p:nvSpPr>
          <p:cNvPr id="3" name="Содержимое 2"/>
          <p:cNvSpPr>
            <a:spLocks noGrp="1"/>
          </p:cNvSpPr>
          <p:nvPr>
            <p:ph idx="1"/>
          </p:nvPr>
        </p:nvSpPr>
        <p:spPr>
          <a:xfrm>
            <a:off x="179512" y="980728"/>
            <a:ext cx="9145016" cy="4525963"/>
          </a:xfrm>
        </p:spPr>
        <p:txBody>
          <a:bodyPr/>
          <a:lstStyle/>
          <a:p>
            <a:pPr>
              <a:buNone/>
            </a:pPr>
            <a:r>
              <a:rPr lang="ru-RU" sz="2400" dirty="0" smtClean="0">
                <a:solidFill>
                  <a:schemeClr val="bg1"/>
                </a:solidFill>
              </a:rPr>
              <a:t> Исполнитель, в соответствии с требованиями, условиями договора, решениями заказчика и законодательства РФ:</a:t>
            </a:r>
            <a:br>
              <a:rPr lang="ru-RU" sz="2400" dirty="0" smtClean="0">
                <a:solidFill>
                  <a:schemeClr val="bg1"/>
                </a:solidFill>
              </a:rPr>
            </a:br>
            <a:r>
              <a:rPr lang="ru-RU" sz="2400" dirty="0" smtClean="0">
                <a:solidFill>
                  <a:schemeClr val="bg1"/>
                </a:solidFill>
              </a:rPr>
              <a:t/>
            </a:r>
            <a:br>
              <a:rPr lang="ru-RU" sz="2400" dirty="0" smtClean="0">
                <a:solidFill>
                  <a:schemeClr val="bg1"/>
                </a:solidFill>
              </a:rPr>
            </a:br>
            <a:r>
              <a:rPr lang="ru-RU" sz="2400" dirty="0" smtClean="0">
                <a:solidFill>
                  <a:schemeClr val="bg1"/>
                </a:solidFill>
              </a:rPr>
              <a:t>- </a:t>
            </a:r>
            <a:r>
              <a:rPr lang="ru-RU" sz="2400" dirty="0" smtClean="0">
                <a:solidFill>
                  <a:srgbClr val="FFFF00"/>
                </a:solidFill>
              </a:rPr>
              <a:t>размещает информацию в сети интернет </a:t>
            </a:r>
            <a:r>
              <a:rPr lang="ru-RU" sz="2400" dirty="0" smtClean="0">
                <a:solidFill>
                  <a:schemeClr val="bg1"/>
                </a:solidFill>
              </a:rPr>
              <a:t>о результатах его деятельности по содержанию имущества;</a:t>
            </a:r>
            <a:br>
              <a:rPr lang="ru-RU" sz="2400" dirty="0" smtClean="0">
                <a:solidFill>
                  <a:schemeClr val="bg1"/>
                </a:solidFill>
              </a:rPr>
            </a:br>
            <a:r>
              <a:rPr lang="ru-RU" sz="2400" dirty="0" smtClean="0">
                <a:solidFill>
                  <a:schemeClr val="bg1"/>
                </a:solidFill>
              </a:rPr>
              <a:t/>
            </a:r>
            <a:br>
              <a:rPr lang="ru-RU" sz="2400" dirty="0" smtClean="0">
                <a:solidFill>
                  <a:schemeClr val="bg1"/>
                </a:solidFill>
              </a:rPr>
            </a:br>
            <a:r>
              <a:rPr lang="ru-RU" sz="2400" dirty="0" smtClean="0">
                <a:solidFill>
                  <a:schemeClr val="bg1"/>
                </a:solidFill>
              </a:rPr>
              <a:t>- </a:t>
            </a:r>
            <a:r>
              <a:rPr lang="ru-RU" sz="2400" dirty="0" smtClean="0">
                <a:solidFill>
                  <a:srgbClr val="FFFF00"/>
                </a:solidFill>
              </a:rPr>
              <a:t>предоставляет, по запросу заказчика, информацию </a:t>
            </a:r>
            <a:r>
              <a:rPr lang="ru-RU" sz="2400" dirty="0" smtClean="0">
                <a:solidFill>
                  <a:schemeClr val="bg1"/>
                </a:solidFill>
              </a:rPr>
              <a:t>о ходе выполнения работ, связанных с содержанием имущества;</a:t>
            </a:r>
            <a:br>
              <a:rPr lang="ru-RU" sz="2400" dirty="0" smtClean="0">
                <a:solidFill>
                  <a:schemeClr val="bg1"/>
                </a:solidFill>
              </a:rPr>
            </a:br>
            <a:r>
              <a:rPr lang="ru-RU" sz="2400" dirty="0" smtClean="0">
                <a:solidFill>
                  <a:schemeClr val="bg1"/>
                </a:solidFill>
              </a:rPr>
              <a:t/>
            </a:r>
            <a:br>
              <a:rPr lang="ru-RU" sz="2400" dirty="0" smtClean="0">
                <a:solidFill>
                  <a:schemeClr val="bg1"/>
                </a:solidFill>
              </a:rPr>
            </a:br>
            <a:r>
              <a:rPr lang="ru-RU" sz="2400" dirty="0" smtClean="0">
                <a:solidFill>
                  <a:schemeClr val="bg1"/>
                </a:solidFill>
              </a:rPr>
              <a:t>- </a:t>
            </a:r>
            <a:r>
              <a:rPr lang="ru-RU" sz="2400" dirty="0" smtClean="0">
                <a:solidFill>
                  <a:srgbClr val="FFFF00"/>
                </a:solidFill>
              </a:rPr>
              <a:t>отчитывается</a:t>
            </a:r>
            <a:r>
              <a:rPr lang="ru-RU" sz="2400" dirty="0" smtClean="0">
                <a:solidFill>
                  <a:schemeClr val="bg1"/>
                </a:solidFill>
              </a:rPr>
              <a:t>, </a:t>
            </a:r>
            <a:r>
              <a:rPr lang="ru-RU" sz="2400" dirty="0" smtClean="0">
                <a:solidFill>
                  <a:srgbClr val="FFFF00"/>
                </a:solidFill>
              </a:rPr>
              <a:t>не реже одного раза в год</a:t>
            </a:r>
            <a:r>
              <a:rPr lang="ru-RU" sz="2400" dirty="0" smtClean="0">
                <a:solidFill>
                  <a:schemeClr val="bg1"/>
                </a:solidFill>
              </a:rPr>
              <a:t>, перед заказчиком, о проделанной работе за отчетный период и реальном состоянии имущества, переданного для его содержания, а также о состоянии технической документации на МКД и работе, которая была проведена по ее ведению, пополнению и актуализации.</a:t>
            </a:r>
          </a:p>
          <a:p>
            <a:pPr>
              <a:buNone/>
            </a:pPr>
            <a:endParaRPr lang="ru-RU" sz="2400" dirty="0">
              <a:solidFill>
                <a:schemeClr val="bg1"/>
              </a:solidFill>
            </a:endParaRPr>
          </a:p>
        </p:txBody>
      </p:sp>
    </p:spTree>
  </p:cSld>
  <p:clrMapOvr>
    <a:masterClrMapping/>
  </p:clrMapOvr>
  <p:transition spd="slow">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dirty="0" smtClean="0">
                <a:solidFill>
                  <a:schemeClr val="bg1"/>
                </a:solidFill>
                <a:latin typeface="+mj-lt"/>
                <a:ea typeface="+mj-ea"/>
                <a:cs typeface="+mj-cs"/>
              </a:rPr>
              <a:t>Услуги управления </a:t>
            </a:r>
            <a:r>
              <a:rPr lang="ru-RU" sz="3600" dirty="0" smtClean="0">
                <a:solidFill>
                  <a:schemeClr val="bg1"/>
                </a:solidFill>
              </a:rPr>
              <a:t>МКД</a:t>
            </a:r>
            <a:r>
              <a:rPr lang="ru-RU" sz="3600" dirty="0" smtClean="0">
                <a:solidFill>
                  <a:schemeClr val="bg1"/>
                </a:solidFill>
                <a:latin typeface="+mj-lt"/>
                <a:ea typeface="+mj-ea"/>
                <a:cs typeface="+mj-cs"/>
              </a:rPr>
              <a:t/>
            </a:r>
            <a:br>
              <a:rPr lang="ru-RU" sz="3600" dirty="0" smtClean="0">
                <a:solidFill>
                  <a:schemeClr val="bg1"/>
                </a:solidFill>
                <a:latin typeface="+mj-lt"/>
                <a:ea typeface="+mj-ea"/>
                <a:cs typeface="+mj-cs"/>
              </a:rPr>
            </a:br>
            <a:endParaRPr lang="ru-RU" sz="3600" dirty="0">
              <a:solidFill>
                <a:schemeClr val="bg1"/>
              </a:solidFill>
            </a:endParaRPr>
          </a:p>
        </p:txBody>
      </p:sp>
      <p:sp>
        <p:nvSpPr>
          <p:cNvPr id="3" name="Содержимое 2"/>
          <p:cNvSpPr>
            <a:spLocks noGrp="1"/>
          </p:cNvSpPr>
          <p:nvPr>
            <p:ph idx="1"/>
          </p:nvPr>
        </p:nvSpPr>
        <p:spPr>
          <a:xfrm>
            <a:off x="251520" y="1600200"/>
            <a:ext cx="8712968" cy="3484984"/>
          </a:xfrm>
          <a:solidFill>
            <a:schemeClr val="accent5"/>
          </a:solidFill>
        </p:spPr>
        <p:txBody>
          <a:bodyPr/>
          <a:lstStyle/>
          <a:p>
            <a:pPr>
              <a:buNone/>
            </a:pPr>
            <a:r>
              <a:rPr lang="ru-RU" sz="3600" dirty="0" smtClean="0">
                <a:solidFill>
                  <a:schemeClr val="tx1"/>
                </a:solidFill>
                <a:latin typeface="+mn-lt"/>
                <a:ea typeface="+mn-ea"/>
                <a:cs typeface="+mn-cs"/>
              </a:rPr>
              <a:t>6.  Подготовка предложений по вопросам проведения текущего и (или) капитального ремонта общего имущества многоквартирного дома, реконструкции и (или) перепланировки</a:t>
            </a:r>
            <a:endParaRPr lang="ru-RU" sz="3600" dirty="0" smtClean="0">
              <a:latin typeface="+mj-lt"/>
              <a:ea typeface="+mj-ea"/>
              <a:cs typeface="+mj-cs"/>
            </a:endParaRPr>
          </a:p>
        </p:txBody>
      </p:sp>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539552" y="2420888"/>
            <a:ext cx="8424936" cy="1470025"/>
          </a:xfrm>
        </p:spPr>
        <p:txBody>
          <a:bodyPr>
            <a:noAutofit/>
          </a:bodyPr>
          <a:lstStyle/>
          <a:p>
            <a:r>
              <a:rPr lang="ru-RU" sz="3200" dirty="0" smtClean="0">
                <a:solidFill>
                  <a:schemeClr val="bg1"/>
                </a:solidFill>
                <a:latin typeface="+mj-lt"/>
                <a:ea typeface="+mj-ea"/>
                <a:cs typeface="+mj-cs"/>
              </a:rPr>
              <a:t>Управление МКД</a:t>
            </a:r>
            <a:br>
              <a:rPr lang="ru-RU" sz="3200" dirty="0" smtClean="0">
                <a:solidFill>
                  <a:schemeClr val="bg1"/>
                </a:solidFill>
                <a:latin typeface="+mj-lt"/>
                <a:ea typeface="+mj-ea"/>
                <a:cs typeface="+mj-cs"/>
              </a:rPr>
            </a:br>
            <a:r>
              <a:rPr lang="ru-RU" sz="3200" dirty="0" smtClean="0">
                <a:solidFill>
                  <a:schemeClr val="bg1"/>
                </a:solidFill>
                <a:latin typeface="+mj-lt"/>
                <a:ea typeface="+mj-ea"/>
                <a:cs typeface="+mj-cs"/>
              </a:rPr>
              <a:t>требует </a:t>
            </a:r>
            <a:r>
              <a:rPr lang="ru-RU" sz="3200" b="1" dirty="0" smtClean="0">
                <a:solidFill>
                  <a:schemeClr val="bg1"/>
                </a:solidFill>
                <a:latin typeface="+mj-lt"/>
                <a:ea typeface="+mj-ea"/>
                <a:cs typeface="+mj-cs"/>
              </a:rPr>
              <a:t>знаний</a:t>
            </a:r>
            <a:r>
              <a:rPr lang="ru-RU" sz="3200" dirty="0" smtClean="0">
                <a:solidFill>
                  <a:schemeClr val="bg1"/>
                </a:solidFill>
                <a:latin typeface="+mj-lt"/>
                <a:ea typeface="+mj-ea"/>
                <a:cs typeface="+mj-cs"/>
              </a:rPr>
              <a:t> комплекса </a:t>
            </a:r>
            <a:r>
              <a:rPr lang="ru-RU" sz="3200" b="1" dirty="0" smtClean="0">
                <a:solidFill>
                  <a:srgbClr val="FFFF00"/>
                </a:solidFill>
                <a:latin typeface="+mj-lt"/>
                <a:ea typeface="+mj-ea"/>
                <a:cs typeface="+mj-cs"/>
              </a:rPr>
              <a:t>законодательных и нормативных актов</a:t>
            </a:r>
            <a:r>
              <a:rPr lang="ru-RU" sz="3200" dirty="0" smtClean="0">
                <a:solidFill>
                  <a:schemeClr val="bg1"/>
                </a:solidFill>
                <a:latin typeface="+mj-lt"/>
                <a:ea typeface="+mj-ea"/>
                <a:cs typeface="+mj-cs"/>
              </a:rPr>
              <a:t>, регламентирующих процесс управления </a:t>
            </a:r>
            <a:br>
              <a:rPr lang="ru-RU" sz="3200" dirty="0" smtClean="0">
                <a:solidFill>
                  <a:schemeClr val="bg1"/>
                </a:solidFill>
                <a:latin typeface="+mj-lt"/>
                <a:ea typeface="+mj-ea"/>
                <a:cs typeface="+mj-cs"/>
              </a:rPr>
            </a:br>
            <a:r>
              <a:rPr lang="ru-RU" sz="3200" dirty="0" smtClean="0">
                <a:solidFill>
                  <a:schemeClr val="bg1"/>
                </a:solidFill>
                <a:latin typeface="+mj-lt"/>
                <a:ea typeface="+mj-ea"/>
                <a:cs typeface="+mj-cs"/>
              </a:rPr>
              <a:t/>
            </a:r>
            <a:br>
              <a:rPr lang="ru-RU" sz="3200" dirty="0" smtClean="0">
                <a:solidFill>
                  <a:schemeClr val="bg1"/>
                </a:solidFill>
                <a:latin typeface="+mj-lt"/>
                <a:ea typeface="+mj-ea"/>
                <a:cs typeface="+mj-cs"/>
              </a:rPr>
            </a:br>
            <a:r>
              <a:rPr lang="ru-RU" sz="3200" dirty="0" smtClean="0">
                <a:solidFill>
                  <a:schemeClr val="bg1"/>
                </a:solidFill>
                <a:latin typeface="+mj-lt"/>
                <a:ea typeface="+mj-ea"/>
                <a:cs typeface="+mj-cs"/>
              </a:rPr>
              <a:t>Справочно-информационный фонд по проблемам управления многоквартирными домами содержит свыше </a:t>
            </a:r>
            <a:r>
              <a:rPr lang="ru-RU" sz="3200" dirty="0" smtClean="0">
                <a:solidFill>
                  <a:srgbClr val="FFFF00"/>
                </a:solidFill>
                <a:latin typeface="+mj-lt"/>
                <a:ea typeface="+mj-ea"/>
                <a:cs typeface="+mj-cs"/>
              </a:rPr>
              <a:t>350 нормативных актов</a:t>
            </a:r>
            <a:r>
              <a:rPr lang="ru-RU" sz="3200" dirty="0" smtClean="0">
                <a:solidFill>
                  <a:schemeClr val="bg1"/>
                </a:solidFill>
                <a:latin typeface="+mj-lt"/>
                <a:ea typeface="+mj-ea"/>
                <a:cs typeface="+mj-cs"/>
              </a:rPr>
              <a:t> и постоянно пополняется новыми</a:t>
            </a:r>
            <a:endParaRPr lang="ru-RU" sz="3200" dirty="0">
              <a:solidFill>
                <a:schemeClr val="bg1"/>
              </a:solidFill>
            </a:endParaRPr>
          </a:p>
        </p:txBody>
      </p:sp>
    </p:spTree>
  </p:cSld>
  <p:clrMapOvr>
    <a:masterClrMapping/>
  </p:clrMapOvr>
  <p:transition spd="slow">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541338"/>
            <a:ext cx="9144000" cy="4832350"/>
          </a:xfrm>
          <a:prstGeom prst="rect">
            <a:avLst/>
          </a:prstGeom>
          <a:solidFill>
            <a:schemeClr val="bg1"/>
          </a:solidFill>
          <a:ln w="9525">
            <a:noFill/>
            <a:miter lim="800000"/>
            <a:headEnd/>
            <a:tailEnd/>
          </a:ln>
          <a:effectLst/>
        </p:spPr>
        <p:txBody>
          <a:bodyPr anchor="ctr">
            <a:spAutoFit/>
          </a:bodyPr>
          <a:lstStyle/>
          <a:p>
            <a:pPr eaLnBrk="0" hangingPunct="0">
              <a:defRPr/>
            </a:pPr>
            <a:r>
              <a:rPr lang="ru-RU" sz="2800" b="1" dirty="0">
                <a:latin typeface="+mn-lt"/>
              </a:rPr>
              <a:t>Текущий ремонт </a:t>
            </a:r>
            <a:r>
              <a:rPr lang="ru-RU" sz="2800" dirty="0">
                <a:latin typeface="+mn-lt"/>
              </a:rPr>
              <a:t>- </a:t>
            </a:r>
            <a:r>
              <a:rPr lang="ru-RU" sz="2800" dirty="0" err="1">
                <a:latin typeface="+mn-lt"/>
              </a:rPr>
              <a:t>ремонт</a:t>
            </a:r>
            <a:r>
              <a:rPr lang="ru-RU" sz="2800" dirty="0">
                <a:latin typeface="+mn-lt"/>
              </a:rPr>
              <a:t> здания с целью восстановления исправности (работоспособности) его конструкций и систем инженерного оборудования, а также поддержания эксплуатационных показателей</a:t>
            </a:r>
          </a:p>
          <a:p>
            <a:pPr eaLnBrk="0" hangingPunct="0">
              <a:defRPr/>
            </a:pPr>
            <a:endParaRPr lang="ru-RU" sz="2800" dirty="0">
              <a:latin typeface="+mn-lt"/>
            </a:endParaRPr>
          </a:p>
          <a:p>
            <a:pPr eaLnBrk="0" hangingPunct="0">
              <a:defRPr/>
            </a:pPr>
            <a:r>
              <a:rPr lang="ru-RU" sz="2800" b="1" dirty="0">
                <a:latin typeface="+mn-lt"/>
              </a:rPr>
              <a:t>Капитальный ремонт </a:t>
            </a:r>
            <a:r>
              <a:rPr lang="ru-RU" sz="2800" dirty="0">
                <a:latin typeface="+mn-lt"/>
              </a:rPr>
              <a:t>- </a:t>
            </a:r>
            <a:r>
              <a:rPr lang="ru-RU" sz="2800" dirty="0" err="1">
                <a:latin typeface="+mn-lt"/>
              </a:rPr>
              <a:t>ремонт</a:t>
            </a:r>
            <a:r>
              <a:rPr lang="ru-RU" sz="2800" dirty="0">
                <a:latin typeface="+mn-lt"/>
              </a:rPr>
              <a:t> здания с целью восстановления его ресурса с заменой, при необходимости, конструктивных элементов и систем инженерного оборудования, а также улучшения эксплуатационных показателей</a:t>
            </a:r>
          </a:p>
        </p:txBody>
      </p:sp>
      <p:sp>
        <p:nvSpPr>
          <p:cNvPr id="45059" name="AutoShape 2" descr="http://www.economy-law.com/pics/p.gif"/>
          <p:cNvSpPr>
            <a:spLocks noChangeAspect="1" noChangeArrowheads="1"/>
          </p:cNvSpPr>
          <p:nvPr/>
        </p:nvSpPr>
        <p:spPr bwMode="auto">
          <a:xfrm>
            <a:off x="155575" y="-1557338"/>
            <a:ext cx="9525" cy="104775"/>
          </a:xfrm>
          <a:prstGeom prst="rect">
            <a:avLst/>
          </a:prstGeom>
          <a:noFill/>
          <a:ln w="9525">
            <a:noFill/>
            <a:miter lim="800000"/>
            <a:headEnd/>
            <a:tailEnd/>
          </a:ln>
        </p:spPr>
        <p:txBody>
          <a:bodyPr/>
          <a:lstStyle/>
          <a:p>
            <a:endParaRPr lang="ru-RU"/>
          </a:p>
        </p:txBody>
      </p:sp>
      <p:sp>
        <p:nvSpPr>
          <p:cNvPr id="45060" name="AutoShape 3" descr="http://www.economy-law.com/pics/p.gif"/>
          <p:cNvSpPr>
            <a:spLocks noChangeAspect="1" noChangeArrowheads="1"/>
          </p:cNvSpPr>
          <p:nvPr/>
        </p:nvSpPr>
        <p:spPr bwMode="auto">
          <a:xfrm>
            <a:off x="155575" y="-915988"/>
            <a:ext cx="9525" cy="104775"/>
          </a:xfrm>
          <a:prstGeom prst="rect">
            <a:avLst/>
          </a:prstGeom>
          <a:noFill/>
          <a:ln w="9525">
            <a:noFill/>
            <a:miter lim="800000"/>
            <a:headEnd/>
            <a:tailEnd/>
          </a:ln>
        </p:spPr>
        <p:txBody>
          <a:bodyPr/>
          <a:lstStyle/>
          <a:p>
            <a:endParaRPr lang="ru-RU"/>
          </a:p>
        </p:txBody>
      </p:sp>
      <p:sp>
        <p:nvSpPr>
          <p:cNvPr id="45061" name="AutoShape 4" descr="http://www.economy-law.com/pics/p.gif"/>
          <p:cNvSpPr>
            <a:spLocks noChangeAspect="1" noChangeArrowheads="1"/>
          </p:cNvSpPr>
          <p:nvPr/>
        </p:nvSpPr>
        <p:spPr bwMode="auto">
          <a:xfrm>
            <a:off x="155575" y="-274638"/>
            <a:ext cx="9525" cy="104775"/>
          </a:xfrm>
          <a:prstGeom prst="rect">
            <a:avLst/>
          </a:prstGeom>
          <a:noFill/>
          <a:ln w="9525">
            <a:noFill/>
            <a:miter lim="800000"/>
            <a:headEnd/>
            <a:tailEnd/>
          </a:ln>
        </p:spPr>
        <p:txBody>
          <a:bodyPr/>
          <a:lstStyle/>
          <a:p>
            <a:endParaRPr lang="ru-RU"/>
          </a:p>
        </p:txBody>
      </p:sp>
      <p:sp>
        <p:nvSpPr>
          <p:cNvPr id="45062" name="AutoShape 5" descr="http://www.economy-law.com/pics/p.gif"/>
          <p:cNvSpPr>
            <a:spLocks noChangeAspect="1" noChangeArrowheads="1"/>
          </p:cNvSpPr>
          <p:nvPr/>
        </p:nvSpPr>
        <p:spPr bwMode="auto">
          <a:xfrm>
            <a:off x="155575" y="366713"/>
            <a:ext cx="9525" cy="104775"/>
          </a:xfrm>
          <a:prstGeom prst="rect">
            <a:avLst/>
          </a:prstGeom>
          <a:noFill/>
          <a:ln w="9525">
            <a:noFill/>
            <a:miter lim="800000"/>
            <a:headEnd/>
            <a:tailEnd/>
          </a:ln>
        </p:spPr>
        <p:txBody>
          <a:bodyPr/>
          <a:lstStyle/>
          <a:p>
            <a:endParaRPr lang="ru-RU"/>
          </a:p>
        </p:txBody>
      </p:sp>
      <p:sp>
        <p:nvSpPr>
          <p:cNvPr id="45063" name="AutoShape 6" descr="http://www.economy-law.com/pics/p.gif"/>
          <p:cNvSpPr>
            <a:spLocks noChangeAspect="1" noChangeArrowheads="1"/>
          </p:cNvSpPr>
          <p:nvPr/>
        </p:nvSpPr>
        <p:spPr bwMode="auto">
          <a:xfrm>
            <a:off x="5364163" y="2133600"/>
            <a:ext cx="9525" cy="104775"/>
          </a:xfrm>
          <a:prstGeom prst="rect">
            <a:avLst/>
          </a:prstGeom>
          <a:noFill/>
          <a:ln w="9525">
            <a:noFill/>
            <a:miter lim="800000"/>
            <a:headEnd/>
            <a:tailEnd/>
          </a:ln>
        </p:spPr>
        <p:txBody>
          <a:bodyPr/>
          <a:lstStyle/>
          <a:p>
            <a:endParaRPr lang="ru-RU"/>
          </a:p>
        </p:txBody>
      </p:sp>
    </p:spTree>
  </p:cSld>
  <p:clrMapOvr>
    <a:masterClrMapping/>
  </p:clrMapOvr>
  <p:transition spd="slow">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Заголовок 1"/>
          <p:cNvSpPr>
            <a:spLocks noGrp="1"/>
          </p:cNvSpPr>
          <p:nvPr>
            <p:ph type="title"/>
          </p:nvPr>
        </p:nvSpPr>
        <p:spPr/>
        <p:txBody>
          <a:bodyPr/>
          <a:lstStyle/>
          <a:p>
            <a:endParaRPr lang="ru-RU" smtClean="0"/>
          </a:p>
        </p:txBody>
      </p:sp>
      <p:sp>
        <p:nvSpPr>
          <p:cNvPr id="46083" name="Содержимое 2"/>
          <p:cNvSpPr>
            <a:spLocks noGrp="1"/>
          </p:cNvSpPr>
          <p:nvPr>
            <p:ph idx="1"/>
          </p:nvPr>
        </p:nvSpPr>
        <p:spPr>
          <a:solidFill>
            <a:schemeClr val="bg1"/>
          </a:solidFill>
        </p:spPr>
        <p:txBody>
          <a:bodyPr/>
          <a:lstStyle/>
          <a:p>
            <a:r>
              <a:rPr lang="ru-RU" sz="2400" b="1" dirty="0" smtClean="0"/>
              <a:t>ГОСТ Р 56535 – 2015 </a:t>
            </a:r>
            <a:r>
              <a:rPr lang="ru-RU" sz="2400" dirty="0" smtClean="0"/>
              <a:t> </a:t>
            </a:r>
            <a:r>
              <a:rPr lang="ru-RU" sz="2400" b="1" dirty="0" smtClean="0"/>
              <a:t>УСЛУГИ ТЕКУЩЕГО РЕМОНТА ОБЩЕГО ИМУЩЕСТВА МНОГОКВАРТИРНЫХ ДОМОВ 	</a:t>
            </a:r>
          </a:p>
          <a:p>
            <a:pPr>
              <a:buNone/>
            </a:pPr>
            <a:endParaRPr lang="ru-RU" sz="2400" b="1" dirty="0" smtClean="0"/>
          </a:p>
          <a:p>
            <a:r>
              <a:rPr lang="ru-RU" sz="2400" b="1" dirty="0" smtClean="0"/>
              <a:t>ГОСТ Р 56193 – 2014 </a:t>
            </a:r>
            <a:r>
              <a:rPr lang="ru-RU" sz="2400" dirty="0" smtClean="0"/>
              <a:t> </a:t>
            </a:r>
            <a:r>
              <a:rPr lang="ru-RU" sz="2400" b="1" dirty="0" smtClean="0"/>
              <a:t>УСЛУГИ КАПИТАЛЬНОГО РЕМОНТА ОБЩЕГО ИМУЩЕСТВА МНОГОКВАРТИРНЫХ ДОМОВ 		</a:t>
            </a:r>
          </a:p>
          <a:p>
            <a:endParaRPr lang="ru-RU" sz="2400" b="1" dirty="0" smtClean="0"/>
          </a:p>
          <a:p>
            <a:endParaRPr lang="ru-RU" sz="2400" dirty="0" smtClean="0"/>
          </a:p>
        </p:txBody>
      </p:sp>
    </p:spTree>
  </p:cSld>
  <p:clrMapOvr>
    <a:masterClrMapping/>
  </p:clrMapOvr>
  <p:transition spd="slow">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chemeClr val="bg1"/>
                </a:solidFill>
              </a:rPr>
              <a:t>Текущий ремонт </a:t>
            </a:r>
            <a:endParaRPr lang="ru-RU" dirty="0">
              <a:solidFill>
                <a:schemeClr val="bg1"/>
              </a:solidFill>
            </a:endParaRPr>
          </a:p>
        </p:txBody>
      </p:sp>
      <p:sp>
        <p:nvSpPr>
          <p:cNvPr id="3" name="Содержимое 2"/>
          <p:cNvSpPr>
            <a:spLocks noGrp="1"/>
          </p:cNvSpPr>
          <p:nvPr>
            <p:ph idx="1"/>
          </p:nvPr>
        </p:nvSpPr>
        <p:spPr>
          <a:xfrm>
            <a:off x="457200" y="1600200"/>
            <a:ext cx="8686800" cy="4525963"/>
          </a:xfrm>
        </p:spPr>
        <p:txBody>
          <a:bodyPr/>
          <a:lstStyle/>
          <a:p>
            <a:pPr>
              <a:buNone/>
            </a:pPr>
            <a:r>
              <a:rPr lang="ru-RU" sz="2800" dirty="0" smtClean="0">
                <a:solidFill>
                  <a:schemeClr val="bg1"/>
                </a:solidFill>
              </a:rPr>
              <a:t>Комплекс работ (услуг), включенных в план работ и проводимых в рамках содержания общего имущества многоквартирного дома, связанных с восстановлением, потерявших в процессе эксплуатации функциональную способность частей МКД, на аналогичные или иные, улучшающие показатели до их нормативного состояния, когда объем таких работ </a:t>
            </a:r>
            <a:r>
              <a:rPr lang="ru-RU" sz="2800" dirty="0" smtClean="0">
                <a:solidFill>
                  <a:srgbClr val="FFFF00"/>
                </a:solidFill>
              </a:rPr>
              <a:t>не превышает 30%</a:t>
            </a:r>
            <a:r>
              <a:rPr lang="ru-RU" sz="2800" dirty="0" smtClean="0">
                <a:solidFill>
                  <a:schemeClr val="bg1"/>
                </a:solidFill>
              </a:rPr>
              <a:t> от ремонтируемого имущества</a:t>
            </a:r>
            <a:endParaRPr lang="ru-RU" sz="2800" dirty="0">
              <a:solidFill>
                <a:schemeClr val="bg1"/>
              </a:solidFill>
            </a:endParaRPr>
          </a:p>
        </p:txBody>
      </p:sp>
    </p:spTree>
  </p:cSld>
  <p:clrMapOvr>
    <a:masterClrMapping/>
  </p:clrMapOvr>
  <p:transition spd="slow">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chemeClr val="bg1"/>
                </a:solidFill>
              </a:rPr>
              <a:t>Текущий ремонт </a:t>
            </a:r>
            <a:endParaRPr lang="ru-RU" dirty="0">
              <a:solidFill>
                <a:schemeClr val="bg1"/>
              </a:solidFill>
            </a:endParaRPr>
          </a:p>
        </p:txBody>
      </p:sp>
      <p:sp>
        <p:nvSpPr>
          <p:cNvPr id="3" name="Содержимое 2"/>
          <p:cNvSpPr>
            <a:spLocks noGrp="1"/>
          </p:cNvSpPr>
          <p:nvPr>
            <p:ph idx="1"/>
          </p:nvPr>
        </p:nvSpPr>
        <p:spPr>
          <a:xfrm>
            <a:off x="457200" y="1600200"/>
            <a:ext cx="8686800" cy="4525963"/>
          </a:xfrm>
        </p:spPr>
        <p:txBody>
          <a:bodyPr/>
          <a:lstStyle/>
          <a:p>
            <a:pPr>
              <a:buNone/>
            </a:pPr>
            <a:r>
              <a:rPr lang="ru-RU" dirty="0" smtClean="0">
                <a:solidFill>
                  <a:schemeClr val="bg1"/>
                </a:solidFill>
              </a:rPr>
              <a:t>Работы  текущего ремонта необходимо делать </a:t>
            </a:r>
            <a:r>
              <a:rPr lang="ru-RU" b="1" dirty="0" smtClean="0">
                <a:solidFill>
                  <a:srgbClr val="FFFF00"/>
                </a:solidFill>
              </a:rPr>
              <a:t>регулярными и плановым</a:t>
            </a:r>
            <a:r>
              <a:rPr lang="ru-RU" b="1" dirty="0" smtClean="0">
                <a:solidFill>
                  <a:schemeClr val="bg1"/>
                </a:solidFill>
              </a:rPr>
              <a:t>.</a:t>
            </a:r>
          </a:p>
          <a:p>
            <a:pPr>
              <a:buNone/>
            </a:pPr>
            <a:endParaRPr lang="ru-RU" dirty="0" smtClean="0">
              <a:solidFill>
                <a:schemeClr val="bg1"/>
              </a:solidFill>
            </a:endParaRPr>
          </a:p>
          <a:p>
            <a:pPr>
              <a:buNone/>
            </a:pPr>
            <a:r>
              <a:rPr lang="ru-RU" dirty="0" smtClean="0">
                <a:solidFill>
                  <a:schemeClr val="bg1"/>
                </a:solidFill>
              </a:rPr>
              <a:t>В рамках текущего ремонта может проводиться </a:t>
            </a:r>
            <a:r>
              <a:rPr lang="ru-RU" b="1" dirty="0" smtClean="0">
                <a:solidFill>
                  <a:srgbClr val="FFFF00"/>
                </a:solidFill>
              </a:rPr>
              <a:t>косметический ремонт </a:t>
            </a:r>
            <a:r>
              <a:rPr lang="ru-RU" dirty="0" smtClean="0">
                <a:solidFill>
                  <a:schemeClr val="bg1"/>
                </a:solidFill>
              </a:rPr>
              <a:t>(работы по восстановлению общего имущества, потерявшего в процессе эксплуатации архитектурно-эстетический внешний вид)</a:t>
            </a:r>
            <a:endParaRPr lang="ru-RU" b="1" dirty="0">
              <a:solidFill>
                <a:schemeClr val="bg1"/>
              </a:solidFill>
            </a:endParaRPr>
          </a:p>
        </p:txBody>
      </p:sp>
    </p:spTree>
  </p:cSld>
  <p:clrMapOvr>
    <a:masterClrMapping/>
  </p:clrMapOvr>
  <p:transition spd="slow">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chemeClr val="bg1"/>
                </a:solidFill>
              </a:rPr>
              <a:t>Основание и необходимость проведения текущего ремонта </a:t>
            </a:r>
            <a:endParaRPr lang="ru-RU" dirty="0"/>
          </a:p>
        </p:txBody>
      </p:sp>
      <p:sp>
        <p:nvSpPr>
          <p:cNvPr id="4" name="Прямоугольник 3"/>
          <p:cNvSpPr/>
          <p:nvPr/>
        </p:nvSpPr>
        <p:spPr>
          <a:xfrm>
            <a:off x="323528" y="1628800"/>
            <a:ext cx="8820472" cy="4893647"/>
          </a:xfrm>
          <a:prstGeom prst="rect">
            <a:avLst/>
          </a:prstGeom>
        </p:spPr>
        <p:txBody>
          <a:bodyPr wrap="square">
            <a:spAutoFit/>
          </a:bodyPr>
          <a:lstStyle/>
          <a:p>
            <a:r>
              <a:rPr lang="ru-RU" sz="2400" u="sng" dirty="0" smtClean="0">
                <a:solidFill>
                  <a:schemeClr val="bg1"/>
                </a:solidFill>
              </a:rPr>
              <a:t>устанавливается и определяется:</a:t>
            </a:r>
          </a:p>
          <a:p>
            <a:r>
              <a:rPr lang="ru-RU" sz="2400" dirty="0" smtClean="0">
                <a:solidFill>
                  <a:schemeClr val="bg1"/>
                </a:solidFill>
              </a:rPr>
              <a:t> - законодательством РФ, в том числе требованиями технических регламентов, санитарно-эпидемиологическими требованиями;</a:t>
            </a:r>
          </a:p>
          <a:p>
            <a:pPr>
              <a:buFontTx/>
              <a:buChar char="-"/>
            </a:pPr>
            <a:r>
              <a:rPr lang="ru-RU" sz="2400" dirty="0" smtClean="0">
                <a:solidFill>
                  <a:schemeClr val="bg1"/>
                </a:solidFill>
              </a:rPr>
              <a:t>технологическими требованиями, в т. числе прописанными в инструкции по эксплуатации МКД; </a:t>
            </a:r>
          </a:p>
          <a:p>
            <a:pPr>
              <a:buFontTx/>
              <a:buChar char="-"/>
            </a:pPr>
            <a:r>
              <a:rPr lang="ru-RU" sz="2400" dirty="0" smtClean="0">
                <a:solidFill>
                  <a:schemeClr val="bg1"/>
                </a:solidFill>
              </a:rPr>
              <a:t> решением собственников; </a:t>
            </a:r>
          </a:p>
          <a:p>
            <a:pPr>
              <a:buFontTx/>
              <a:buChar char="-"/>
            </a:pPr>
            <a:r>
              <a:rPr lang="ru-RU" sz="2400" dirty="0" smtClean="0">
                <a:solidFill>
                  <a:schemeClr val="bg1"/>
                </a:solidFill>
              </a:rPr>
              <a:t> предписаниями, выданными контролирующими и (или) надзорными органами; </a:t>
            </a:r>
          </a:p>
          <a:p>
            <a:pPr>
              <a:buFontTx/>
              <a:buChar char="-"/>
            </a:pPr>
            <a:r>
              <a:rPr lang="ru-RU" sz="2400" dirty="0" smtClean="0">
                <a:solidFill>
                  <a:schemeClr val="bg1"/>
                </a:solidFill>
              </a:rPr>
              <a:t> решениями судов; </a:t>
            </a:r>
          </a:p>
          <a:p>
            <a:pPr>
              <a:buFontTx/>
              <a:buChar char="-"/>
            </a:pPr>
            <a:r>
              <a:rPr lang="ru-RU" sz="2400" dirty="0" smtClean="0">
                <a:solidFill>
                  <a:schemeClr val="bg1"/>
                </a:solidFill>
              </a:rPr>
              <a:t> отчетами, сделанными по итогам инструментальных осмотров, обследования, мониторинга технического состояния имущества, показателем физического износа.</a:t>
            </a:r>
            <a:endParaRPr lang="ru-RU" sz="2400" dirty="0">
              <a:solidFill>
                <a:schemeClr val="bg1"/>
              </a:solidFill>
            </a:endParaRPr>
          </a:p>
        </p:txBody>
      </p:sp>
    </p:spTree>
  </p:cSld>
  <p:clrMapOvr>
    <a:masterClrMapping/>
  </p:clrMapOvr>
  <p:transition spd="slow">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88640"/>
            <a:ext cx="8640960" cy="1143000"/>
          </a:xfrm>
        </p:spPr>
        <p:txBody>
          <a:bodyPr/>
          <a:lstStyle/>
          <a:p>
            <a:r>
              <a:rPr lang="ru-RU" sz="3200" dirty="0" smtClean="0">
                <a:solidFill>
                  <a:schemeClr val="bg1"/>
                </a:solidFill>
                <a:latin typeface="+mn-lt"/>
              </a:rPr>
              <a:t>Форма акта приема-передачи технической документации для проведения текущего ремонта</a:t>
            </a:r>
            <a:endParaRPr lang="ru-RU" sz="3200" dirty="0">
              <a:solidFill>
                <a:schemeClr val="bg1"/>
              </a:solidFill>
              <a:latin typeface="+mn-lt"/>
            </a:endParaRPr>
          </a:p>
        </p:txBody>
      </p:sp>
      <p:pic>
        <p:nvPicPr>
          <p:cNvPr id="136194" name="Picture 2"/>
          <p:cNvPicPr>
            <a:picLocks noChangeAspect="1" noChangeArrowheads="1"/>
          </p:cNvPicPr>
          <p:nvPr/>
        </p:nvPicPr>
        <p:blipFill>
          <a:blip r:embed="rId2" cstate="print"/>
          <a:srcRect l="26284" t="8485" r="23907" b="8829"/>
          <a:stretch>
            <a:fillRect/>
          </a:stretch>
        </p:blipFill>
        <p:spPr bwMode="auto">
          <a:xfrm>
            <a:off x="1259632" y="1052736"/>
            <a:ext cx="6480720" cy="6048672"/>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980728"/>
            <a:ext cx="8892480" cy="5400600"/>
          </a:xfrm>
        </p:spPr>
        <p:txBody>
          <a:bodyPr/>
          <a:lstStyle/>
          <a:p>
            <a:pPr algn="ctr">
              <a:buNone/>
            </a:pPr>
            <a:r>
              <a:rPr lang="ru-RU" sz="2800" dirty="0" smtClean="0">
                <a:solidFill>
                  <a:schemeClr val="bg1"/>
                </a:solidFill>
              </a:rPr>
              <a:t>В техническом задании прописывается </a:t>
            </a:r>
            <a:r>
              <a:rPr lang="ru-RU" sz="2800" b="1" dirty="0" smtClean="0">
                <a:solidFill>
                  <a:schemeClr val="bg1"/>
                </a:solidFill>
              </a:rPr>
              <a:t>состав работ</a:t>
            </a:r>
            <a:r>
              <a:rPr lang="ru-RU" sz="2800" dirty="0" smtClean="0">
                <a:solidFill>
                  <a:schemeClr val="bg1"/>
                </a:solidFill>
              </a:rPr>
              <a:t>, необходимый при проведении текущего ремонта в соответствии </a:t>
            </a:r>
            <a:endParaRPr lang="en-US" sz="2800" dirty="0" smtClean="0">
              <a:solidFill>
                <a:schemeClr val="bg1"/>
              </a:solidFill>
            </a:endParaRPr>
          </a:p>
          <a:p>
            <a:pPr algn="ctr">
              <a:buNone/>
            </a:pPr>
            <a:r>
              <a:rPr lang="en-US" sz="2800" dirty="0" smtClean="0">
                <a:solidFill>
                  <a:schemeClr val="bg1"/>
                </a:solidFill>
              </a:rPr>
              <a:t>[</a:t>
            </a:r>
            <a:r>
              <a:rPr lang="ru-RU" sz="2800" dirty="0" smtClean="0">
                <a:solidFill>
                  <a:schemeClr val="bg1"/>
                </a:solidFill>
                <a:hlinkClick r:id="rId2" action="ppaction://hlinkfile"/>
              </a:rPr>
              <a:t>п. 4.4 и 4.5 ГОСТ Р 56192−2014</a:t>
            </a:r>
            <a:r>
              <a:rPr lang="en-US" sz="2800" dirty="0" smtClean="0">
                <a:solidFill>
                  <a:schemeClr val="bg1"/>
                </a:solidFill>
              </a:rPr>
              <a:t>]</a:t>
            </a:r>
            <a:r>
              <a:rPr lang="ru-RU" sz="2800" dirty="0" smtClean="0">
                <a:solidFill>
                  <a:schemeClr val="bg1"/>
                </a:solidFill>
              </a:rPr>
              <a:t>, </a:t>
            </a:r>
            <a:endParaRPr lang="en-US" sz="2800" dirty="0" smtClean="0">
              <a:solidFill>
                <a:schemeClr val="bg1"/>
              </a:solidFill>
            </a:endParaRPr>
          </a:p>
          <a:p>
            <a:pPr algn="ctr">
              <a:buNone/>
            </a:pPr>
            <a:r>
              <a:rPr lang="ru-RU" sz="2800" dirty="0" smtClean="0">
                <a:solidFill>
                  <a:schemeClr val="bg1"/>
                </a:solidFill>
              </a:rPr>
              <a:t>с учетом требований ,установленных в СП 48.13330.2011</a:t>
            </a:r>
            <a:r>
              <a:rPr lang="en-US" sz="2800" dirty="0" smtClean="0">
                <a:solidFill>
                  <a:schemeClr val="bg1"/>
                </a:solidFill>
              </a:rPr>
              <a:t> </a:t>
            </a:r>
            <a:r>
              <a:rPr lang="ru-RU" sz="2800" dirty="0" smtClean="0">
                <a:solidFill>
                  <a:schemeClr val="bg1"/>
                </a:solidFill>
              </a:rPr>
              <a:t>Организация строительства</a:t>
            </a:r>
            <a:endParaRPr lang="en-US" sz="2800" dirty="0" smtClean="0">
              <a:solidFill>
                <a:schemeClr val="bg1"/>
              </a:solidFill>
            </a:endParaRPr>
          </a:p>
          <a:p>
            <a:pPr algn="ctr">
              <a:buNone/>
            </a:pPr>
            <a:r>
              <a:rPr lang="ru-RU" sz="2800" dirty="0" smtClean="0">
                <a:solidFill>
                  <a:schemeClr val="bg1"/>
                </a:solidFill>
              </a:rPr>
              <a:t>или [</a:t>
            </a:r>
            <a:r>
              <a:rPr lang="ru-RU" sz="2800" dirty="0" smtClean="0">
                <a:solidFill>
                  <a:schemeClr val="bg1"/>
                </a:solidFill>
                <a:hlinkClick r:id="rId3" action="ppaction://hlinkfile"/>
              </a:rPr>
              <a:t>СТО НОСТРОЙ 2.33.13–2011 </a:t>
            </a:r>
            <a:r>
              <a:rPr lang="ru-RU" sz="2800" dirty="0" smtClean="0">
                <a:solidFill>
                  <a:schemeClr val="bg1"/>
                </a:solidFill>
              </a:rPr>
              <a:t>Организация строительного производства. Капитальный ремонт МКД без отселения жильцов].</a:t>
            </a:r>
            <a:endParaRPr lang="ru-RU" sz="2800" dirty="0">
              <a:solidFill>
                <a:schemeClr val="bg1"/>
              </a:solidFill>
            </a:endParaRPr>
          </a:p>
        </p:txBody>
      </p:sp>
      <p:sp>
        <p:nvSpPr>
          <p:cNvPr id="4" name="Прямоугольник 3"/>
          <p:cNvSpPr/>
          <p:nvPr/>
        </p:nvSpPr>
        <p:spPr>
          <a:xfrm>
            <a:off x="1115616" y="188640"/>
            <a:ext cx="7395683" cy="584775"/>
          </a:xfrm>
          <a:prstGeom prst="rect">
            <a:avLst/>
          </a:prstGeom>
        </p:spPr>
        <p:txBody>
          <a:bodyPr wrap="square">
            <a:spAutoFit/>
          </a:bodyPr>
          <a:lstStyle/>
          <a:p>
            <a:r>
              <a:rPr lang="ru-RU" sz="3200" b="1" dirty="0" smtClean="0">
                <a:solidFill>
                  <a:schemeClr val="bg1"/>
                </a:solidFill>
              </a:rPr>
              <a:t>Подготовка технического задания</a:t>
            </a:r>
            <a:endParaRPr lang="ru-RU" sz="3200" b="1" dirty="0">
              <a:solidFill>
                <a:schemeClr val="bg1"/>
              </a:solidFill>
            </a:endParaRPr>
          </a:p>
        </p:txBody>
      </p:sp>
    </p:spTree>
  </p:cSld>
  <p:clrMapOvr>
    <a:masterClrMapping/>
  </p:clrMapOvr>
  <p:transition spd="slow">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chemeClr val="bg1"/>
                </a:solidFill>
              </a:rPr>
              <a:t>Подготовка проектно-сметной документации</a:t>
            </a:r>
            <a:endParaRPr lang="ru-RU" dirty="0">
              <a:solidFill>
                <a:schemeClr val="bg1"/>
              </a:solidFill>
            </a:endParaRPr>
          </a:p>
        </p:txBody>
      </p:sp>
      <p:sp>
        <p:nvSpPr>
          <p:cNvPr id="3" name="Содержимое 2"/>
          <p:cNvSpPr>
            <a:spLocks noGrp="1"/>
          </p:cNvSpPr>
          <p:nvPr>
            <p:ph idx="1"/>
          </p:nvPr>
        </p:nvSpPr>
        <p:spPr>
          <a:xfrm>
            <a:off x="467544" y="1916832"/>
            <a:ext cx="8219256" cy="4209331"/>
          </a:xfrm>
        </p:spPr>
        <p:txBody>
          <a:bodyPr/>
          <a:lstStyle/>
          <a:p>
            <a:pPr>
              <a:buNone/>
            </a:pPr>
            <a:r>
              <a:rPr lang="ru-RU" sz="2800" dirty="0" smtClean="0">
                <a:solidFill>
                  <a:schemeClr val="bg1"/>
                </a:solidFill>
              </a:rPr>
              <a:t>Порядок разработки проектно-сметной документации осуществляется в соответствии с МДС 13–1.99 и ВСН 61–89(</a:t>
            </a:r>
            <a:r>
              <a:rPr lang="ru-RU" sz="2800" dirty="0" err="1" smtClean="0">
                <a:solidFill>
                  <a:schemeClr val="bg1"/>
                </a:solidFill>
              </a:rPr>
              <a:t>р</a:t>
            </a:r>
            <a:r>
              <a:rPr lang="ru-RU" sz="2800" dirty="0" smtClean="0">
                <a:solidFill>
                  <a:schemeClr val="bg1"/>
                </a:solidFill>
              </a:rPr>
              <a:t>) </a:t>
            </a:r>
          </a:p>
          <a:p>
            <a:pPr>
              <a:buNone/>
            </a:pPr>
            <a:endParaRPr lang="ru-RU" sz="2800" dirty="0" smtClean="0">
              <a:solidFill>
                <a:schemeClr val="bg1"/>
              </a:solidFill>
            </a:endParaRPr>
          </a:p>
          <a:p>
            <a:pPr>
              <a:buNone/>
            </a:pPr>
            <a:r>
              <a:rPr lang="ru-RU" sz="2800" dirty="0" smtClean="0">
                <a:solidFill>
                  <a:schemeClr val="bg1"/>
                </a:solidFill>
              </a:rPr>
              <a:t>Выбор подрядной организации (далее – подрядчика) для выполнения работ текущего ремонта имущества, должен проводиться техническим заказчиком на конкурсной основе, на условиях наиболее выгодных для собственников</a:t>
            </a:r>
            <a:endParaRPr lang="ru-RU" sz="2800" dirty="0">
              <a:solidFill>
                <a:schemeClr val="bg1"/>
              </a:solidFill>
            </a:endParaRPr>
          </a:p>
        </p:txBody>
      </p:sp>
    </p:spTree>
  </p:cSld>
  <p:clrMapOvr>
    <a:masterClrMapping/>
  </p:clrMapOvr>
  <p:transition spd="slow">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13792"/>
            <a:ext cx="8229600" cy="1143000"/>
          </a:xfrm>
        </p:spPr>
        <p:txBody>
          <a:bodyPr/>
          <a:lstStyle/>
          <a:p>
            <a:r>
              <a:rPr lang="ru-RU" sz="3200" dirty="0" smtClean="0">
                <a:solidFill>
                  <a:schemeClr val="bg1"/>
                </a:solidFill>
              </a:rPr>
              <a:t>Сдача-приемка выполненных работ и документации, ввод в эксплуатацию имущества, законченного текущим ремонтом</a:t>
            </a:r>
            <a:endParaRPr lang="ru-RU" sz="3200" dirty="0">
              <a:solidFill>
                <a:schemeClr val="bg1"/>
              </a:solidFill>
            </a:endParaRPr>
          </a:p>
        </p:txBody>
      </p:sp>
      <p:sp>
        <p:nvSpPr>
          <p:cNvPr id="4" name="Прямоугольник 3"/>
          <p:cNvSpPr/>
          <p:nvPr/>
        </p:nvSpPr>
        <p:spPr>
          <a:xfrm>
            <a:off x="467544" y="2492896"/>
            <a:ext cx="8280920" cy="2677656"/>
          </a:xfrm>
          <a:prstGeom prst="rect">
            <a:avLst/>
          </a:prstGeom>
        </p:spPr>
        <p:txBody>
          <a:bodyPr wrap="square">
            <a:spAutoFit/>
          </a:bodyPr>
          <a:lstStyle/>
          <a:p>
            <a:pPr algn="ctr"/>
            <a:r>
              <a:rPr lang="ru-RU" sz="2400" dirty="0" smtClean="0">
                <a:solidFill>
                  <a:schemeClr val="bg1"/>
                </a:solidFill>
              </a:rPr>
              <a:t>Технический заказчик формирует приемочную комиссию с включением в ее состав: представителей собственников уполномоченных общим собранием для участия в рабочей комиссии, исполнителя, при необходимости приглашаются представители органов местного самоуправления, специалисты проектной организации, строительного надзора и </a:t>
            </a:r>
            <a:r>
              <a:rPr lang="ru-RU" sz="2400" dirty="0" err="1" smtClean="0">
                <a:solidFill>
                  <a:schemeClr val="bg1"/>
                </a:solidFill>
              </a:rPr>
              <a:t>др</a:t>
            </a:r>
            <a:endParaRPr lang="ru-RU" sz="2400" dirty="0">
              <a:solidFill>
                <a:schemeClr val="bg1"/>
              </a:solidFill>
            </a:endParaRPr>
          </a:p>
        </p:txBody>
      </p:sp>
      <p:sp>
        <p:nvSpPr>
          <p:cNvPr id="5" name="Прямоугольник 4"/>
          <p:cNvSpPr/>
          <p:nvPr/>
        </p:nvSpPr>
        <p:spPr>
          <a:xfrm>
            <a:off x="251520" y="5380672"/>
            <a:ext cx="8496944" cy="1200329"/>
          </a:xfrm>
          <a:prstGeom prst="rect">
            <a:avLst/>
          </a:prstGeom>
        </p:spPr>
        <p:txBody>
          <a:bodyPr wrap="square">
            <a:spAutoFit/>
          </a:bodyPr>
          <a:lstStyle/>
          <a:p>
            <a:pPr algn="ctr"/>
            <a:r>
              <a:rPr lang="ru-RU" sz="2400" dirty="0" smtClean="0">
                <a:solidFill>
                  <a:schemeClr val="bg1"/>
                </a:solidFill>
              </a:rPr>
              <a:t>Технический заказчик организует и обеспечивает проведение инструментального (приемочного) осмотра отремонтированного имущества.</a:t>
            </a:r>
            <a:endParaRPr lang="ru-RU" sz="2400" dirty="0">
              <a:solidFill>
                <a:schemeClr val="bg1"/>
              </a:solidFill>
            </a:endParaRPr>
          </a:p>
        </p:txBody>
      </p:sp>
    </p:spTree>
  </p:cSld>
  <p:clrMapOvr>
    <a:masterClrMapping/>
  </p:clrMapOvr>
  <p:transition spd="slow">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13792"/>
            <a:ext cx="8229600" cy="1143000"/>
          </a:xfrm>
        </p:spPr>
        <p:txBody>
          <a:bodyPr/>
          <a:lstStyle/>
          <a:p>
            <a:r>
              <a:rPr lang="ru-RU" sz="3200" dirty="0" smtClean="0">
                <a:solidFill>
                  <a:schemeClr val="bg1"/>
                </a:solidFill>
              </a:rPr>
              <a:t>Сдача-приемка выполненных работ и документации, ввод в эксплуатацию имущества, законченного текущим ремонтом</a:t>
            </a:r>
            <a:endParaRPr lang="ru-RU" sz="3200" dirty="0">
              <a:solidFill>
                <a:schemeClr val="bg1"/>
              </a:solidFill>
            </a:endParaRPr>
          </a:p>
        </p:txBody>
      </p:sp>
      <p:sp>
        <p:nvSpPr>
          <p:cNvPr id="4" name="Прямоугольник 3"/>
          <p:cNvSpPr/>
          <p:nvPr/>
        </p:nvSpPr>
        <p:spPr>
          <a:xfrm>
            <a:off x="539552" y="2060848"/>
            <a:ext cx="8820472" cy="4154984"/>
          </a:xfrm>
          <a:prstGeom prst="rect">
            <a:avLst/>
          </a:prstGeom>
        </p:spPr>
        <p:txBody>
          <a:bodyPr wrap="square">
            <a:spAutoFit/>
          </a:bodyPr>
          <a:lstStyle/>
          <a:p>
            <a:pPr algn="ctr"/>
            <a:r>
              <a:rPr lang="ru-RU" sz="2400" dirty="0" smtClean="0">
                <a:solidFill>
                  <a:schemeClr val="bg1"/>
                </a:solidFill>
              </a:rPr>
              <a:t>Оценка выполненных работ делается с учетом критериев: </a:t>
            </a:r>
          </a:p>
          <a:p>
            <a:pPr algn="ctr"/>
            <a:endParaRPr lang="ru-RU" sz="2400" dirty="0" smtClean="0">
              <a:solidFill>
                <a:schemeClr val="bg1"/>
              </a:solidFill>
            </a:endParaRPr>
          </a:p>
          <a:p>
            <a:pPr>
              <a:buFontTx/>
              <a:buChar char="-"/>
            </a:pPr>
            <a:r>
              <a:rPr lang="ru-RU" sz="2400" dirty="0" smtClean="0">
                <a:solidFill>
                  <a:schemeClr val="bg1"/>
                </a:solidFill>
              </a:rPr>
              <a:t>соответствия выполненных работ утвержденному собственниками проекту;</a:t>
            </a:r>
          </a:p>
          <a:p>
            <a:pPr>
              <a:buFontTx/>
              <a:buChar char="-"/>
            </a:pPr>
            <a:r>
              <a:rPr lang="ru-RU" sz="2400" dirty="0" smtClean="0">
                <a:solidFill>
                  <a:schemeClr val="bg1"/>
                </a:solidFill>
              </a:rPr>
              <a:t> соблюдения утвержденного графика работ; </a:t>
            </a:r>
          </a:p>
          <a:p>
            <a:pPr>
              <a:buFontTx/>
              <a:buChar char="-"/>
            </a:pPr>
            <a:r>
              <a:rPr lang="ru-RU" sz="2400" dirty="0" smtClean="0">
                <a:solidFill>
                  <a:schemeClr val="bg1"/>
                </a:solidFill>
              </a:rPr>
              <a:t> соответствия качества выполненных работ; </a:t>
            </a:r>
          </a:p>
          <a:p>
            <a:pPr>
              <a:buFontTx/>
              <a:buChar char="-"/>
            </a:pPr>
            <a:r>
              <a:rPr lang="ru-RU" sz="2400" dirty="0" smtClean="0">
                <a:solidFill>
                  <a:schemeClr val="bg1"/>
                </a:solidFill>
              </a:rPr>
              <a:t> соответствия стоимости выполненных работ утвержденной собственниками проектно-сметной документации; </a:t>
            </a:r>
          </a:p>
          <a:p>
            <a:pPr>
              <a:buFontTx/>
              <a:buChar char="-"/>
            </a:pPr>
            <a:r>
              <a:rPr lang="ru-RU" sz="2400" dirty="0" smtClean="0">
                <a:solidFill>
                  <a:schemeClr val="bg1"/>
                </a:solidFill>
              </a:rPr>
              <a:t> наличия и соответствия по объему и полноте сформированной исполнительной и технической документации, в том числе актуализированной</a:t>
            </a:r>
            <a:endParaRPr lang="ru-RU" sz="2400" dirty="0">
              <a:solidFill>
                <a:schemeClr val="bg1"/>
              </a:solidFill>
            </a:endParaRPr>
          </a:p>
        </p:txBody>
      </p:sp>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Diseño predeterminado">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3 управление мкд</Template>
  <TotalTime>1512</TotalTime>
  <Words>6848</Words>
  <Application>Microsoft Office PowerPoint</Application>
  <PresentationFormat>Экран (4:3)</PresentationFormat>
  <Paragraphs>913</Paragraphs>
  <Slides>149</Slides>
  <Notes>10</Notes>
  <HiddenSlides>1</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149</vt:i4>
      </vt:variant>
    </vt:vector>
  </HeadingPairs>
  <TitlesOfParts>
    <vt:vector size="151" baseType="lpstr">
      <vt:lpstr>Diseño predeterminado</vt:lpstr>
      <vt:lpstr>Точечный рисунок</vt:lpstr>
      <vt:lpstr>Слайд 1</vt:lpstr>
      <vt:lpstr>Слайд 2</vt:lpstr>
      <vt:lpstr>Участники ЖКХ</vt:lpstr>
      <vt:lpstr>Участники ЖКХ</vt:lpstr>
      <vt:lpstr>Участники ЖКХ</vt:lpstr>
      <vt:lpstr>Участники ЖКХ</vt:lpstr>
      <vt:lpstr>Участники ЖКХ</vt:lpstr>
      <vt:lpstr>Участники ЖКХ</vt:lpstr>
      <vt:lpstr>Управление МКД требует знаний комплекса законодательных и нормативных актов, регламентирующих процесс управления   Справочно-информационный фонд по проблемам управления многоквартирными домами содержит свыше 350 нормативных актов и постоянно пополняется новыми</vt:lpstr>
      <vt:lpstr>Правовые основы жилищного управления заложены в статьях 25, 30, 35, 36, 40, 45, 46, 57 Конституции РФ,  закрепившей жилищные права граждан </vt:lpstr>
      <vt:lpstr>Основным законодательным документом, регламентирующим вопросы жилищного управления, является Жилищный кодекс РФ, вступивший в действие 1 марта 2005 года</vt:lpstr>
      <vt:lpstr>Правоотношения собственников жилья, вступающих в гражданские правоотношения, как юридическое лицо, регламентирует  Гражданский кодекс РФ</vt:lpstr>
      <vt:lpstr> Нормативные акты, регламентирующие сферу жилищного управления, могут издавать органы государственной власти субъектов РФ в соответствии (ст. 13 ЖК РФ)  Нормативные акты по вопросам жилищного управления могут издавать органы местного самоуправления в пределах полномочий, установленных (ст. 14 ЖК РФ)</vt:lpstr>
      <vt:lpstr>Нормативы и стандарты в сфере жилищно-коммунального хозяйства</vt:lpstr>
      <vt:lpstr>Слайд 15</vt:lpstr>
      <vt:lpstr>Слайд 16</vt:lpstr>
      <vt:lpstr>Слайд 17</vt:lpstr>
      <vt:lpstr>Услуги управления МКД </vt:lpstr>
      <vt:lpstr>Необходимость технической и иной документации</vt:lpstr>
      <vt:lpstr>Проблемы отсутствия технической документации у эксплуатирующей МКД организации </vt:lpstr>
      <vt:lpstr>Слайд 21</vt:lpstr>
      <vt:lpstr>Слайд 22</vt:lpstr>
      <vt:lpstr>Слайд 23</vt:lpstr>
      <vt:lpstr>Слайд 24</vt:lpstr>
      <vt:lpstr>Слайд 25</vt:lpstr>
      <vt:lpstr>Слайд 26</vt:lpstr>
      <vt:lpstr>Перечень технической и иной документации на многоквартирный дом </vt:lpstr>
      <vt:lpstr>Копия технического паспорта</vt:lpstr>
      <vt:lpstr>Слайд 29</vt:lpstr>
      <vt:lpstr>Приложение №1. Форма электронного паспорта многоквартирного дома   </vt:lpstr>
      <vt:lpstr>Паспорт придомовой территории</vt:lpstr>
      <vt:lpstr>Слайд 32</vt:lpstr>
      <vt:lpstr>Слайд 33</vt:lpstr>
      <vt:lpstr>Слайд 34</vt:lpstr>
      <vt:lpstr>Энергетический паспорт МКД </vt:lpstr>
      <vt:lpstr>Слайд 36</vt:lpstr>
      <vt:lpstr>Энергетический паспорт МКД </vt:lpstr>
      <vt:lpstr>МИНИСТЕРСТВО СТРОИТЕЛЬСТВА И ЖКХ РФ ПИСЬМО  от 14 декабря 2015 г. № 40438-ОЛ/04 </vt:lpstr>
      <vt:lpstr>Паспорт фасада</vt:lpstr>
      <vt:lpstr>Перечень технической и иной документации на многоквартирный дом </vt:lpstr>
      <vt:lpstr>Проведение технических осмотров является системным и включает в себя следующие виды осмотров: </vt:lpstr>
      <vt:lpstr>Слайд 42</vt:lpstr>
      <vt:lpstr>К внеплановым осмотрам относятся все виды осмотров, которые проводятся вне утвержденного заказчиком графика осмотров, к которым относятся:</vt:lpstr>
      <vt:lpstr>Слайд 44</vt:lpstr>
      <vt:lpstr>Слайд 45</vt:lpstr>
      <vt:lpstr>Слайд 46</vt:lpstr>
      <vt:lpstr>Слайд 47</vt:lpstr>
      <vt:lpstr>Слайд 48</vt:lpstr>
      <vt:lpstr>Перечень технической и иной документации на многоквартирный дом </vt:lpstr>
      <vt:lpstr>Слайд 50</vt:lpstr>
      <vt:lpstr>Перечень технической и иной документации на многоквартирный дом </vt:lpstr>
      <vt:lpstr>ОПРЕДЕЛЕНИЕ СОСТАВА ОБЩЕГО ИМУЩЕСТВА  В МНОГОКВАРТИРНОМ ДОМЕ </vt:lpstr>
      <vt:lpstr>Слайд 53</vt:lpstr>
      <vt:lpstr>Общее имущество в многоквартирном доме</vt:lpstr>
      <vt:lpstr>Основания определения общего имущества</vt:lpstr>
      <vt:lpstr>Признаки общего имущества</vt:lpstr>
      <vt:lpstr> Граница внешних сетей </vt:lpstr>
      <vt:lpstr>О ПРОБЛЕМАХ ОБЩЕГО ИМУЩЕСТВА ГРАЖДАН В МКД</vt:lpstr>
      <vt:lpstr>О ПРОБЛЕМАХ ОБЩЕГО ИМУЩЕСТВА ГРАЖДАН В МКД</vt:lpstr>
      <vt:lpstr>О ПРОБЛЕМАХ ОБЩЕГО ИМУЩЕСТВА ГРАЖДАН В МКД</vt:lpstr>
      <vt:lpstr>О ПРОБЛЕМАХ ОБЩЕГО ИМУЩЕСТВА ГРАЖДАН В МКД</vt:lpstr>
      <vt:lpstr>О ПРОБЛЕМАХ ОБЩЕГО ИМУЩЕСТВА ГРАЖДАН В МКД</vt:lpstr>
      <vt:lpstr>О ПРОБЛЕМАХ ОБЩЕГО ИМУЩЕСТВА ГРАЖДАН В МКД</vt:lpstr>
      <vt:lpstr>О ПРОБЛЕМАХ ОБЩЕГО ИМУЩЕСТВА ГРАЖДАН В МКД</vt:lpstr>
      <vt:lpstr>О ПРОБЛЕМАХ ОБЩЕГО ИМУЩЕСТВА ГРАЖДАН В МКД</vt:lpstr>
      <vt:lpstr>О ПРОБЛЕМАХ ОБЩЕГО ИМУЩЕСТВА ГРАЖДАН В МКД</vt:lpstr>
      <vt:lpstr>О ПРОБЛЕМАХ ОБЩЕГО ИМУЩЕСТВА ГРАЖДАН В МКД</vt:lpstr>
      <vt:lpstr>О ПРОБЛЕМАХ ОБЩЕГО ИМУЩЕСТВА ГРАЖДАН В МКД</vt:lpstr>
      <vt:lpstr>Слайд 69</vt:lpstr>
      <vt:lpstr>О ПРОБЛЕМАХ ОБЩЕГО ИМУЩЕСТВА ГРАЖДАН В МКД</vt:lpstr>
      <vt:lpstr>О ПРОБЛЕМАХ ОБЩЕГО ИМУЩЕСТВА ГРАЖДАН В МКД</vt:lpstr>
      <vt:lpstr>О ПРОБЛЕМАХ ОБЩЕГО ИМУЩЕСТВА ГРАЖДАН В МКД</vt:lpstr>
      <vt:lpstr>О ПРОБЛЕМАХ ВЗАИМОТНОШЕНИЯ ГРАЖДАН В МКД</vt:lpstr>
      <vt:lpstr>Слайд 74</vt:lpstr>
      <vt:lpstr>Слайд 75</vt:lpstr>
      <vt:lpstr>Требования к состоянию ОИ МКД</vt:lpstr>
      <vt:lpstr>Услуга содержания имущества является системной и включает в себя такие виды услуг как:</vt:lpstr>
      <vt:lpstr>Услуга текущего содержания:</vt:lpstr>
      <vt:lpstr>Слайд 79</vt:lpstr>
      <vt:lpstr> Работы по санитарно-гигиенической уборке и противоэпидемиологической обработке мест общего пользования </vt:lpstr>
      <vt:lpstr>Слайд 81</vt:lpstr>
      <vt:lpstr> Работы по уборке и содержанию придомовой территории, сбору и вывозу твердых бытовых отходов  </vt:lpstr>
      <vt:lpstr>Слайд 83</vt:lpstr>
      <vt:lpstr>Определение границ и класса придомовой территории</vt:lpstr>
      <vt:lpstr> Сезонные работы </vt:lpstr>
      <vt:lpstr>Для контроля качества работ содержания имущества применяются методики, приведенные в СТО НОСТРОЙ 2.35.4-2011, а также следующие методы:</vt:lpstr>
      <vt:lpstr>Для контроля качества работ содержания имущества применяются методики, приведенные в СТО НОСТРОЙ 2.35.4-2011, а также следующие методы:</vt:lpstr>
      <vt:lpstr>Отчет и предложения исполнителя </vt:lpstr>
      <vt:lpstr>Услуги управления МКД </vt:lpstr>
      <vt:lpstr>Слайд 90</vt:lpstr>
      <vt:lpstr>Слайд 91</vt:lpstr>
      <vt:lpstr>Текущий ремонт </vt:lpstr>
      <vt:lpstr>Текущий ремонт </vt:lpstr>
      <vt:lpstr>Основание и необходимость проведения текущего ремонта </vt:lpstr>
      <vt:lpstr>Форма акта приема-передачи технической документации для проведения текущего ремонта</vt:lpstr>
      <vt:lpstr>Слайд 96</vt:lpstr>
      <vt:lpstr>Подготовка проектно-сметной документации</vt:lpstr>
      <vt:lpstr>Сдача-приемка выполненных работ и документации, ввод в эксплуатацию имущества, законченного текущим ремонтом</vt:lpstr>
      <vt:lpstr>Сдача-приемка выполненных работ и документации, ввод в эксплуатацию имущества, законченного текущим ремонтом</vt:lpstr>
      <vt:lpstr>Слайд 100</vt:lpstr>
      <vt:lpstr>Слайд 101</vt:lpstr>
      <vt:lpstr>Слайд 102</vt:lpstr>
      <vt:lpstr>Слайд 103</vt:lpstr>
      <vt:lpstr>Слайд 104</vt:lpstr>
      <vt:lpstr>Капитальный ремонт </vt:lpstr>
      <vt:lpstr>Основание и необходимость проведения капитального ремонта устанавливается и определяется:</vt:lpstr>
      <vt:lpstr>Капитальный ремонт </vt:lpstr>
      <vt:lpstr>МКД в аварийном состоянии</vt:lpstr>
      <vt:lpstr> В перечень работ, который может финансироваться за счет средств фонда капитального ремонта входят:</vt:lpstr>
      <vt:lpstr>Слайд 110</vt:lpstr>
      <vt:lpstr>Слайд 111</vt:lpstr>
      <vt:lpstr>Слайд 112</vt:lpstr>
      <vt:lpstr>Слайд 113</vt:lpstr>
      <vt:lpstr>Слайд 114</vt:lpstr>
      <vt:lpstr>Слайд 115</vt:lpstr>
      <vt:lpstr>Слайд 116</vt:lpstr>
      <vt:lpstr>Слайд 117</vt:lpstr>
      <vt:lpstr>Слайд 118</vt:lpstr>
      <vt:lpstr>Слайд 119</vt:lpstr>
      <vt:lpstr>Оценка выполненных работ делается в соответствии с ВСН 42–85(р) </vt:lpstr>
      <vt:lpstr>Слайд 121</vt:lpstr>
      <vt:lpstr>Слайд 122</vt:lpstr>
      <vt:lpstr>Услуги управления МКД </vt:lpstr>
      <vt:lpstr>Слайд 124</vt:lpstr>
      <vt:lpstr>Слайд 125</vt:lpstr>
      <vt:lpstr>Услуги управления МКД </vt:lpstr>
      <vt:lpstr>Слайд 127</vt:lpstr>
      <vt:lpstr>Слайд 128</vt:lpstr>
      <vt:lpstr>Слайд 129</vt:lpstr>
      <vt:lpstr>Слайд 130</vt:lpstr>
      <vt:lpstr>Форма акта, подтверждающего факт изменения заказчиком объема, периодичности выполнения работ или их стоимости (цены) </vt:lpstr>
      <vt:lpstr>Энергосервисный контракт и ЭСКО</vt:lpstr>
      <vt:lpstr>ЭСКО – это организации</vt:lpstr>
      <vt:lpstr>Энергосервисный контракт: основная идея</vt:lpstr>
      <vt:lpstr>Действия ТСЖ. Шаг 1.</vt:lpstr>
      <vt:lpstr>Предложение ЭСКО по энергосбережению – реконструкция системы теплоснабжения </vt:lpstr>
      <vt:lpstr>Слайд 137</vt:lpstr>
      <vt:lpstr> Шаг 2. Расчет экономии энергии </vt:lpstr>
      <vt:lpstr>Расчет экономии средств и окупаемости</vt:lpstr>
      <vt:lpstr>Шаг 3. Обсуждение условий контракта с ЭСКО </vt:lpstr>
      <vt:lpstr>Шаг 4. Принятие решений на общем собрании</vt:lpstr>
      <vt:lpstr>Перераспределение платы</vt:lpstr>
      <vt:lpstr>Шаги по реализации проекта</vt:lpstr>
      <vt:lpstr>Слайд 144</vt:lpstr>
      <vt:lpstr>Слайд 145</vt:lpstr>
      <vt:lpstr>Слайд 146</vt:lpstr>
      <vt:lpstr>Слайд 147</vt:lpstr>
      <vt:lpstr>Слайд 148</vt:lpstr>
      <vt:lpstr>Слайд 149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USER</cp:lastModifiedBy>
  <cp:revision>181</cp:revision>
  <dcterms:created xsi:type="dcterms:W3CDTF">2012-09-18T14:59:13Z</dcterms:created>
  <dcterms:modified xsi:type="dcterms:W3CDTF">2017-01-31T16:31:11Z</dcterms:modified>
</cp:coreProperties>
</file>